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342" r:id="rId3"/>
    <p:sldId id="260" r:id="rId4"/>
    <p:sldId id="303" r:id="rId5"/>
    <p:sldId id="319" r:id="rId6"/>
    <p:sldId id="305" r:id="rId7"/>
    <p:sldId id="306" r:id="rId8"/>
    <p:sldId id="311" r:id="rId9"/>
    <p:sldId id="312" r:id="rId10"/>
    <p:sldId id="308" r:id="rId11"/>
    <p:sldId id="325" r:id="rId12"/>
    <p:sldId id="322" r:id="rId13"/>
    <p:sldId id="323" r:id="rId14"/>
    <p:sldId id="326" r:id="rId15"/>
    <p:sldId id="324" r:id="rId16"/>
    <p:sldId id="327" r:id="rId17"/>
    <p:sldId id="314" r:id="rId18"/>
    <p:sldId id="329" r:id="rId19"/>
    <p:sldId id="328" r:id="rId20"/>
    <p:sldId id="331" r:id="rId21"/>
    <p:sldId id="332" r:id="rId22"/>
    <p:sldId id="330" r:id="rId23"/>
    <p:sldId id="334" r:id="rId24"/>
    <p:sldId id="333" r:id="rId25"/>
    <p:sldId id="336" r:id="rId26"/>
    <p:sldId id="335" r:id="rId27"/>
    <p:sldId id="337" r:id="rId28"/>
    <p:sldId id="315" r:id="rId29"/>
    <p:sldId id="339" r:id="rId30"/>
    <p:sldId id="341" r:id="rId31"/>
    <p:sldId id="318" r:id="rId32"/>
    <p:sldId id="313" r:id="rId33"/>
    <p:sldId id="316" r:id="rId34"/>
    <p:sldId id="317" r:id="rId35"/>
    <p:sldId id="309" r:id="rId36"/>
    <p:sldId id="340" r:id="rId37"/>
    <p:sldId id="266" r:id="rId38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B2E6"/>
    <a:srgbClr val="2864E6"/>
    <a:srgbClr val="2878E6"/>
    <a:srgbClr val="287F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0847" autoAdjust="0"/>
  </p:normalViewPr>
  <p:slideViewPr>
    <p:cSldViewPr>
      <p:cViewPr>
        <p:scale>
          <a:sx n="70" d="100"/>
          <a:sy n="70" d="100"/>
        </p:scale>
        <p:origin x="-720" y="-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5E74C0-ABDD-4ED7-B4D3-587367ECFD21}" type="datetimeFigureOut">
              <a:rPr lang="en-US" smtClean="0"/>
              <a:pPr/>
              <a:t>11/25/2014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5E88F-9C7C-4316-9996-A37CDB1DF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836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残疾人需求调查完成后，为检验残疾人需求调查表的填写正确性，对已经完成填报的地区进行抽样复录。在该地区中抽取出若干需要复录的社区，组织复录人员，对所抽取社区的残疾人进行需求调查复录（再次填报残疾人需求调查表），将复录调查表与原录调查表（需求专项调查中填报的残疾人需求调查表）进行比较，修改填报不一致的数据，统计错误率，完成复核及调查上报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6" descr="3DSYRW_5020.jpg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36" b="90000" l="9943" r="965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498" y="620688"/>
            <a:ext cx="58515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4149080"/>
            <a:ext cx="12190412" cy="139033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组合 45"/>
          <p:cNvGrpSpPr/>
          <p:nvPr userDrawn="1"/>
        </p:nvGrpSpPr>
        <p:grpSpPr>
          <a:xfrm>
            <a:off x="262558" y="404664"/>
            <a:ext cx="3592078" cy="576064"/>
            <a:chOff x="54856" y="404664"/>
            <a:chExt cx="3592078" cy="576064"/>
          </a:xfrm>
        </p:grpSpPr>
        <p:sp>
          <p:nvSpPr>
            <p:cNvPr id="47" name="TextBox 46"/>
            <p:cNvSpPr txBox="1"/>
            <p:nvPr userDrawn="1"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rgbClr val="36B2E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rgbClr val="36B2E6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48" name="Picture 2" descr="C:\Users\YASHA\Desktop\残联LOGO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748218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 5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" name="矩形 9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2" name="矩形 11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41122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4854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13" name="斜纹 12"/>
          <p:cNvSpPr/>
          <p:nvPr userDrawn="1"/>
        </p:nvSpPr>
        <p:spPr>
          <a:xfrm rot="10800000">
            <a:off x="11182350" y="5849937"/>
            <a:ext cx="1008063" cy="1008063"/>
          </a:xfrm>
          <a:prstGeom prst="diagStrip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 rot="18928564">
            <a:off x="11386344" y="633215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7" name="斜纹 6"/>
          <p:cNvSpPr/>
          <p:nvPr userDrawn="1"/>
        </p:nvSpPr>
        <p:spPr>
          <a:xfrm rot="10800000">
            <a:off x="11182350" y="5849937"/>
            <a:ext cx="1008063" cy="1008063"/>
          </a:xfrm>
          <a:prstGeom prst="diagStrip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 rot="18928564">
            <a:off x="11386344" y="633215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0990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 userDrawn="1"/>
        </p:nvSpPr>
        <p:spPr>
          <a:xfrm>
            <a:off x="334566" y="0"/>
            <a:ext cx="864096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2" name="矩形 11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406574" y="0"/>
            <a:ext cx="864096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8322253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5971703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矩形 14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1" r:id="rId4"/>
    <p:sldLayoutId id="2147483652" r:id="rId5"/>
    <p:sldLayoutId id="2147483665" r:id="rId6"/>
    <p:sldLayoutId id="2147483666" r:id="rId7"/>
    <p:sldLayoutId id="2147483653" r:id="rId8"/>
    <p:sldLayoutId id="2147483654" r:id="rId9"/>
    <p:sldLayoutId id="2147483667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1" r:id="rId16"/>
    <p:sldLayoutId id="2147483663" r:id="rId17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9167" y="4149080"/>
            <a:ext cx="980428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0" dirty="0" smtClean="0">
                <a:latin typeface="Verdana" pitchFamily="34" charset="0"/>
              </a:rPr>
              <a:t>北京市全国残疾人基本服务状况和需求</a:t>
            </a:r>
            <a:endParaRPr lang="en-US" altLang="zh-CN" sz="4400" b="1" kern="0" dirty="0" smtClean="0">
              <a:latin typeface="Verdana" pitchFamily="34" charset="0"/>
            </a:endParaRPr>
          </a:p>
          <a:p>
            <a:pPr algn="ctr">
              <a:defRPr/>
            </a:pPr>
            <a:r>
              <a:rPr lang="zh-CN" altLang="en-US" sz="4400" b="1" kern="0" dirty="0" smtClean="0">
                <a:latin typeface="Verdana" pitchFamily="34" charset="0"/>
              </a:rPr>
              <a:t>专项调查管理系统</a:t>
            </a:r>
            <a:r>
              <a:rPr lang="zh-CN" altLang="en-US" sz="4400" b="1" kern="0" dirty="0">
                <a:latin typeface="Verdana" pitchFamily="34" charset="0"/>
              </a:rPr>
              <a:t>培训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6064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功能演示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功能介绍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1165984" y="1000108"/>
            <a:ext cx="10572824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、持</a:t>
            </a:r>
            <a:r>
              <a:rPr lang="zh-CN" altLang="en-US" sz="3600" b="1" dirty="0"/>
              <a:t>证残疾人管理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r>
              <a:rPr lang="zh-CN" altLang="en-US" sz="3600" dirty="0" smtClean="0"/>
              <a:t>       持</a:t>
            </a:r>
            <a:r>
              <a:rPr lang="zh-CN" altLang="en-US" sz="3600" dirty="0"/>
              <a:t>证残疾人核查</a:t>
            </a:r>
            <a:r>
              <a:rPr lang="zh-CN" altLang="en-US" sz="3600" dirty="0" smtClean="0"/>
              <a:t>结果信息的查询、</a:t>
            </a:r>
            <a:r>
              <a:rPr lang="zh-CN" altLang="en-US" sz="3600" dirty="0"/>
              <a:t>展示、</a:t>
            </a:r>
            <a:r>
              <a:rPr lang="zh-CN" altLang="en-US" sz="3600" dirty="0" smtClean="0"/>
              <a:t>导出调查底册</a:t>
            </a:r>
            <a:endParaRPr lang="en-US" altLang="zh-CN" sz="3600" dirty="0" smtClean="0"/>
          </a:p>
          <a:p>
            <a:r>
              <a:rPr lang="zh-CN" altLang="en-US" sz="2800" b="1" dirty="0">
                <a:solidFill>
                  <a:srgbClr val="FF0000"/>
                </a:solidFill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注：</a:t>
            </a:r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</a:rPr>
              <a:t>、核查结果为（户籍迁移、死亡</a:t>
            </a:r>
            <a:r>
              <a:rPr lang="zh-CN" altLang="en-US" sz="3200" dirty="0">
                <a:solidFill>
                  <a:srgbClr val="FF0000"/>
                </a:solidFill>
              </a:rPr>
              <a:t>与</a:t>
            </a:r>
            <a:r>
              <a:rPr lang="zh-CN" altLang="en-US" sz="3200" dirty="0" smtClean="0">
                <a:solidFill>
                  <a:srgbClr val="FF0000"/>
                </a:solidFill>
              </a:rPr>
              <a:t>走失）的残疾人不在导出底册内</a:t>
            </a:r>
            <a:endParaRPr lang="en-US" altLang="zh-CN" sz="3200" dirty="0">
              <a:solidFill>
                <a:srgbClr val="FF0000"/>
              </a:solidFill>
            </a:endParaRPr>
          </a:p>
          <a:p>
            <a:r>
              <a:rPr lang="en-US" altLang="zh-CN" sz="3200" dirty="0" smtClean="0"/>
              <a:t>                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</a:rPr>
              <a:t>、底册中</a:t>
            </a:r>
            <a:r>
              <a:rPr lang="zh-CN" altLang="zh-CN" sz="3200" dirty="0" smtClean="0">
                <a:solidFill>
                  <a:srgbClr val="FF0000"/>
                </a:solidFill>
              </a:rPr>
              <a:t>残疾人</a:t>
            </a:r>
            <a:r>
              <a:rPr lang="zh-CN" altLang="zh-CN" sz="3200" dirty="0">
                <a:solidFill>
                  <a:srgbClr val="FF0000"/>
                </a:solidFill>
              </a:rPr>
              <a:t>残疾类别为多重时，残疾类别显示为“残疾类别</a:t>
            </a:r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r>
              <a:rPr lang="zh-CN" altLang="zh-CN" sz="3200" dirty="0">
                <a:solidFill>
                  <a:srgbClr val="FF0000"/>
                </a:solidFill>
              </a:rPr>
              <a:t>，残疾类别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zh-CN" sz="3200" dirty="0">
                <a:solidFill>
                  <a:srgbClr val="FF0000"/>
                </a:solidFill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</a:rPr>
              <a:t>… …</a:t>
            </a:r>
            <a:r>
              <a:rPr lang="zh-CN" altLang="zh-CN" sz="3200" dirty="0">
                <a:solidFill>
                  <a:srgbClr val="FF0000"/>
                </a:solidFill>
              </a:rPr>
              <a:t>”，残疾等级显示为“残疾等级</a:t>
            </a:r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r>
              <a:rPr lang="zh-CN" altLang="zh-CN" sz="3200" dirty="0">
                <a:solidFill>
                  <a:srgbClr val="FF0000"/>
                </a:solidFill>
              </a:rPr>
              <a:t>，残疾等级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zh-CN" sz="3200" dirty="0">
                <a:solidFill>
                  <a:srgbClr val="FF0000"/>
                </a:solidFill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</a:rPr>
              <a:t>… …</a:t>
            </a:r>
            <a:r>
              <a:rPr lang="zh-CN" altLang="zh-CN" sz="3200" dirty="0">
                <a:solidFill>
                  <a:srgbClr val="FF0000"/>
                </a:solidFill>
              </a:rPr>
              <a:t>”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1165984" y="1000108"/>
            <a:ext cx="105728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、持</a:t>
            </a:r>
            <a:r>
              <a:rPr lang="zh-CN" altLang="en-US" sz="3600" b="1" dirty="0"/>
              <a:t>证残疾人管理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678" y="1772816"/>
            <a:ext cx="10867049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1922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1165984" y="980728"/>
            <a:ext cx="1057282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、非</a:t>
            </a:r>
            <a:r>
              <a:rPr lang="zh-CN" altLang="en-US" sz="3600" b="1" dirty="0"/>
              <a:t>持证残疾儿童管理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r>
              <a:rPr lang="en-US" altLang="zh-CN" sz="3600" dirty="0"/>
              <a:t> </a:t>
            </a:r>
            <a:r>
              <a:rPr lang="en-US" altLang="zh-CN" sz="3600" dirty="0" smtClean="0"/>
              <a:t>      </a:t>
            </a:r>
            <a:r>
              <a:rPr lang="zh-CN" altLang="en-US" sz="3600" dirty="0" smtClean="0"/>
              <a:t>非</a:t>
            </a:r>
            <a:r>
              <a:rPr lang="zh-CN" altLang="en-US" sz="3600" dirty="0"/>
              <a:t>持证残疾儿童核查</a:t>
            </a:r>
            <a:r>
              <a:rPr lang="zh-CN" altLang="en-US" sz="3600" dirty="0" smtClean="0"/>
              <a:t>结果信息的查询</a:t>
            </a:r>
            <a:r>
              <a:rPr lang="zh-CN" altLang="en-US" sz="3600" dirty="0"/>
              <a:t>、展示、</a:t>
            </a:r>
            <a:r>
              <a:rPr lang="zh-CN" altLang="en-US" sz="3600" dirty="0" smtClean="0"/>
              <a:t>导出</a:t>
            </a:r>
            <a:r>
              <a:rPr lang="en-US" altLang="zh-CN" sz="3600" dirty="0" smtClean="0"/>
              <a:t>	</a:t>
            </a: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       注：核查结果为不在户的儿童不在导出底册内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10" y="3227497"/>
            <a:ext cx="10108098" cy="331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5345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b="1" dirty="0">
                <a:solidFill>
                  <a:prstClr val="white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1165984" y="999893"/>
            <a:ext cx="10572824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</a:rPr>
              <a:t>3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、调查</a:t>
            </a:r>
            <a:r>
              <a:rPr lang="zh-CN" altLang="en-US" sz="3600" b="1" dirty="0">
                <a:solidFill>
                  <a:prstClr val="black"/>
                </a:solidFill>
              </a:rPr>
              <a:t>封面管理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：</a:t>
            </a:r>
            <a:endParaRPr lang="en-US" altLang="zh-CN" sz="3600" b="1" dirty="0" smtClean="0">
              <a:solidFill>
                <a:prstClr val="black"/>
              </a:solidFill>
            </a:endParaRPr>
          </a:p>
          <a:p>
            <a:r>
              <a:rPr lang="en-US" altLang="zh-CN" sz="3600" b="1" dirty="0">
                <a:solidFill>
                  <a:prstClr val="black"/>
                </a:solidFill>
              </a:rPr>
              <a:t>	</a:t>
            </a:r>
            <a:r>
              <a:rPr lang="zh-CN" altLang="en-US" sz="3600" dirty="0" smtClean="0">
                <a:solidFill>
                  <a:prstClr val="black"/>
                </a:solidFill>
              </a:rPr>
              <a:t>调查表</a:t>
            </a:r>
            <a:r>
              <a:rPr lang="zh-CN" altLang="en-US" sz="3600" dirty="0">
                <a:solidFill>
                  <a:prstClr val="black"/>
                </a:solidFill>
              </a:rPr>
              <a:t>封面填写、保存、打印</a:t>
            </a:r>
            <a:r>
              <a:rPr lang="zh-CN" altLang="en-US" sz="3600" dirty="0" smtClean="0">
                <a:solidFill>
                  <a:prstClr val="black"/>
                </a:solidFill>
              </a:rPr>
              <a:t>；</a:t>
            </a:r>
            <a:endParaRPr lang="en-US" altLang="zh-CN" sz="3600" dirty="0" smtClean="0">
              <a:solidFill>
                <a:prstClr val="black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注：</a:t>
            </a:r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</a:rPr>
              <a:t>、只需填写社区级调查表封面，社区以上无需填写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         2</a:t>
            </a:r>
            <a:r>
              <a:rPr lang="zh-CN" altLang="en-US" sz="3200" dirty="0" smtClean="0">
                <a:solidFill>
                  <a:srgbClr val="FF0000"/>
                </a:solidFill>
              </a:rPr>
              <a:t>、调查</a:t>
            </a:r>
            <a:r>
              <a:rPr lang="zh-CN" altLang="zh-CN" sz="3200" dirty="0" smtClean="0">
                <a:solidFill>
                  <a:srgbClr val="FF0000"/>
                </a:solidFill>
              </a:rPr>
              <a:t>上</a:t>
            </a:r>
            <a:r>
              <a:rPr lang="zh-CN" altLang="zh-CN" sz="3200" dirty="0">
                <a:solidFill>
                  <a:srgbClr val="FF0000"/>
                </a:solidFill>
              </a:rPr>
              <a:t>报时会与本地区调查底册填写数据比较</a:t>
            </a:r>
            <a:r>
              <a:rPr lang="zh-CN" altLang="zh-CN" sz="3200" dirty="0" smtClean="0">
                <a:solidFill>
                  <a:srgbClr val="FF0000"/>
                </a:solidFill>
              </a:rPr>
              <a:t>，完全</a:t>
            </a:r>
            <a:r>
              <a:rPr lang="zh-CN" altLang="zh-CN" sz="3200" dirty="0">
                <a:solidFill>
                  <a:srgbClr val="FF0000"/>
                </a:solidFill>
              </a:rPr>
              <a:t>一致，才能上报</a:t>
            </a:r>
            <a:r>
              <a:rPr lang="zh-CN" altLang="zh-CN" sz="3200" dirty="0" smtClean="0">
                <a:solidFill>
                  <a:srgbClr val="FF0000"/>
                </a:solidFill>
              </a:rPr>
              <a:t>成功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zh-CN" sz="3200" b="1" dirty="0" smtClean="0"/>
              <a:t>填写规则</a:t>
            </a:r>
            <a:r>
              <a:rPr lang="zh-CN" altLang="zh-CN" sz="3200" b="1" dirty="0"/>
              <a:t>：</a:t>
            </a:r>
            <a:endParaRPr lang="zh-CN" altLang="zh-CN" sz="3200" dirty="0"/>
          </a:p>
          <a:p>
            <a:r>
              <a:rPr lang="en-US" altLang="zh-CN" sz="3200" dirty="0" smtClean="0"/>
              <a:t>        1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本</a:t>
            </a:r>
            <a:r>
              <a:rPr lang="zh-CN" altLang="zh-CN" sz="3200" dirty="0"/>
              <a:t>单位调查对象底册共有人数 </a:t>
            </a:r>
            <a:r>
              <a:rPr lang="x-none" altLang="zh-CN" sz="3200" dirty="0"/>
              <a:t>= </a:t>
            </a:r>
            <a:r>
              <a:rPr lang="zh-CN" altLang="zh-CN" sz="3200" dirty="0"/>
              <a:t>已完成调查人数 </a:t>
            </a:r>
            <a:r>
              <a:rPr lang="x-none" altLang="zh-CN" sz="3200" dirty="0"/>
              <a:t>+ </a:t>
            </a:r>
            <a:r>
              <a:rPr lang="zh-CN" altLang="zh-CN" sz="3200" dirty="0"/>
              <a:t>未完成调查人数；</a:t>
            </a:r>
          </a:p>
          <a:p>
            <a:r>
              <a:rPr lang="en-US" altLang="zh-CN" sz="3200" dirty="0" smtClean="0"/>
              <a:t>        2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已</a:t>
            </a:r>
            <a:r>
              <a:rPr lang="zh-CN" altLang="zh-CN" sz="3200" dirty="0"/>
              <a:t>完成调查人数 </a:t>
            </a:r>
            <a:r>
              <a:rPr lang="x-none" altLang="zh-CN" sz="3200" dirty="0"/>
              <a:t>= </a:t>
            </a:r>
            <a:r>
              <a:rPr lang="zh-CN" altLang="zh-CN" sz="3200" dirty="0"/>
              <a:t>入户调查人数 </a:t>
            </a:r>
            <a:r>
              <a:rPr lang="x-none" altLang="zh-CN" sz="3200" dirty="0"/>
              <a:t>+ </a:t>
            </a:r>
            <a:r>
              <a:rPr lang="zh-CN" altLang="zh-CN" sz="3200" dirty="0"/>
              <a:t>电话调查人数；</a:t>
            </a:r>
          </a:p>
          <a:p>
            <a:r>
              <a:rPr lang="en-US" altLang="zh-CN" sz="3200" dirty="0" smtClean="0"/>
              <a:t>        3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未完</a:t>
            </a:r>
            <a:r>
              <a:rPr lang="zh-CN" altLang="zh-CN" sz="3200" dirty="0"/>
              <a:t>成调查人数 </a:t>
            </a:r>
            <a:r>
              <a:rPr lang="x-none" altLang="zh-CN" sz="3200" dirty="0"/>
              <a:t>= </a:t>
            </a:r>
            <a:r>
              <a:rPr lang="zh-CN" altLang="zh-CN" sz="3200" dirty="0"/>
              <a:t>查无此人人数 </a:t>
            </a:r>
            <a:r>
              <a:rPr lang="x-none" altLang="zh-CN" sz="3200" dirty="0"/>
              <a:t>+ </a:t>
            </a:r>
            <a:r>
              <a:rPr lang="zh-CN" altLang="zh-CN" sz="3200" dirty="0"/>
              <a:t>已搬迁人数 </a:t>
            </a:r>
            <a:r>
              <a:rPr lang="x-none" altLang="zh-CN" sz="3200" dirty="0"/>
              <a:t>+ </a:t>
            </a:r>
            <a:r>
              <a:rPr lang="zh-CN" altLang="zh-CN" sz="3200" dirty="0"/>
              <a:t>空挂户人数 </a:t>
            </a:r>
            <a:r>
              <a:rPr lang="x-none" altLang="zh-CN" sz="3200" dirty="0"/>
              <a:t>+ </a:t>
            </a:r>
            <a:r>
              <a:rPr lang="zh-CN" altLang="zh-CN" sz="3200" dirty="0"/>
              <a:t>外出人数 </a:t>
            </a:r>
            <a:r>
              <a:rPr lang="x-none" altLang="zh-CN" sz="3200" dirty="0"/>
              <a:t>+ </a:t>
            </a:r>
            <a:r>
              <a:rPr lang="zh-CN" altLang="zh-CN" sz="3200" dirty="0"/>
              <a:t>死亡人数。</a:t>
            </a:r>
          </a:p>
          <a:p>
            <a:endParaRPr lang="en-US" altLang="zh-CN" sz="3200" dirty="0">
              <a:solidFill>
                <a:srgbClr val="FF0000"/>
              </a:solidFill>
            </a:endParaRPr>
          </a:p>
          <a:p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9828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white"/>
                  </a:solidFill>
                </a:rPr>
                <a:t>功能演示</a:t>
              </a:r>
              <a:endPara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b="1" dirty="0">
                <a:solidFill>
                  <a:prstClr val="white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1165984" y="999893"/>
            <a:ext cx="105728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</a:rPr>
              <a:t>3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、调查</a:t>
            </a:r>
            <a:r>
              <a:rPr lang="zh-CN" altLang="en-US" sz="3600" b="1" dirty="0">
                <a:solidFill>
                  <a:prstClr val="black"/>
                </a:solidFill>
              </a:rPr>
              <a:t>封面管理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：</a:t>
            </a:r>
            <a:endParaRPr lang="en-US" altLang="zh-CN" sz="3600" b="1" dirty="0" smtClean="0">
              <a:solidFill>
                <a:prstClr val="black"/>
              </a:solidFill>
            </a:endParaRPr>
          </a:p>
          <a:p>
            <a:r>
              <a:rPr lang="en-US" altLang="zh-CN" sz="3600" b="1" dirty="0">
                <a:solidFill>
                  <a:prstClr val="black"/>
                </a:solidFill>
              </a:rPr>
              <a:t>	</a:t>
            </a:r>
            <a:endParaRPr lang="en-US" altLang="zh-CN" sz="3600" b="1" dirty="0" smtClean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521" y="1628818"/>
            <a:ext cx="10191750" cy="506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467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773168" y="506132"/>
            <a:ext cx="0" cy="143702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b="1" dirty="0">
                <a:solidFill>
                  <a:prstClr val="white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1165984" y="1038104"/>
            <a:ext cx="107871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</a:rPr>
              <a:t>4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、社区</a:t>
            </a:r>
            <a:r>
              <a:rPr lang="zh-CN" altLang="en-US" sz="3600" b="1" dirty="0">
                <a:solidFill>
                  <a:prstClr val="black"/>
                </a:solidFill>
              </a:rPr>
              <a:t>调查管理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：</a:t>
            </a:r>
            <a:endParaRPr lang="en-US" altLang="zh-CN" sz="3600" b="1" dirty="0" smtClean="0">
              <a:solidFill>
                <a:prstClr val="black"/>
              </a:solidFill>
            </a:endParaRPr>
          </a:p>
          <a:p>
            <a:r>
              <a:rPr lang="en-US" altLang="zh-CN" sz="3600" b="1" dirty="0">
                <a:solidFill>
                  <a:prstClr val="black"/>
                </a:solidFill>
              </a:rPr>
              <a:t>	</a:t>
            </a:r>
            <a:r>
              <a:rPr lang="zh-CN" altLang="en-US" sz="3600" dirty="0" smtClean="0">
                <a:solidFill>
                  <a:prstClr val="black"/>
                </a:solidFill>
              </a:rPr>
              <a:t>实现</a:t>
            </a:r>
            <a:r>
              <a:rPr lang="zh-CN" altLang="en-US" sz="3600" dirty="0">
                <a:solidFill>
                  <a:prstClr val="black"/>
                </a:solidFill>
              </a:rPr>
              <a:t>社区</a:t>
            </a:r>
            <a:r>
              <a:rPr lang="zh-CN" altLang="en-US" sz="3600" dirty="0" smtClean="0">
                <a:solidFill>
                  <a:prstClr val="black"/>
                </a:solidFill>
              </a:rPr>
              <a:t>调查表</a:t>
            </a:r>
            <a:r>
              <a:rPr lang="zh-CN" altLang="en-US" sz="3600" dirty="0">
                <a:solidFill>
                  <a:prstClr val="black"/>
                </a:solidFill>
              </a:rPr>
              <a:t>的填写、查询</a:t>
            </a:r>
            <a:r>
              <a:rPr lang="zh-CN" altLang="en-US" sz="3600" dirty="0" smtClean="0">
                <a:solidFill>
                  <a:prstClr val="black"/>
                </a:solidFill>
              </a:rPr>
              <a:t>、修改；</a:t>
            </a:r>
            <a:r>
              <a:rPr lang="en-US" altLang="zh-CN" sz="3600" b="1" dirty="0">
                <a:solidFill>
                  <a:prstClr val="black"/>
                </a:solidFill>
              </a:rPr>
              <a:t>	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536" y="2386186"/>
            <a:ext cx="10665585" cy="3583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8654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white"/>
                  </a:solidFill>
                </a:rPr>
                <a:t>功能演示</a:t>
              </a:r>
              <a:endPara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b="1" dirty="0">
                <a:solidFill>
                  <a:prstClr val="white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1165984" y="1038104"/>
            <a:ext cx="107871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</a:rPr>
              <a:t>4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、社区</a:t>
            </a:r>
            <a:r>
              <a:rPr lang="zh-CN" altLang="en-US" sz="3600" b="1" dirty="0">
                <a:solidFill>
                  <a:prstClr val="black"/>
                </a:solidFill>
              </a:rPr>
              <a:t>调查管理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：</a:t>
            </a:r>
            <a:endParaRPr lang="en-US" altLang="zh-CN" sz="3600" b="1" dirty="0" smtClean="0">
              <a:solidFill>
                <a:prstClr val="black"/>
              </a:solidFill>
            </a:endParaRPr>
          </a:p>
          <a:p>
            <a:r>
              <a:rPr lang="en-US" altLang="zh-CN" sz="3600" b="1" dirty="0">
                <a:solidFill>
                  <a:prstClr val="black"/>
                </a:solidFill>
              </a:rPr>
              <a:t>	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533" y="1628800"/>
            <a:ext cx="9702249" cy="5465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1047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773168" y="506132"/>
            <a:ext cx="0" cy="143702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1237422" y="965041"/>
            <a:ext cx="1064426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5</a:t>
            </a:r>
            <a:r>
              <a:rPr lang="zh-CN" altLang="en-US" sz="3600" b="1" dirty="0" smtClean="0"/>
              <a:t>、调查</a:t>
            </a:r>
            <a:r>
              <a:rPr lang="zh-CN" altLang="en-US" sz="3600" b="1" dirty="0"/>
              <a:t>底册管理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</a:t>
            </a:r>
            <a:r>
              <a:rPr lang="zh-CN" altLang="zh-CN" sz="3600" dirty="0" smtClean="0"/>
              <a:t>调查</a:t>
            </a:r>
            <a:r>
              <a:rPr lang="zh-CN" altLang="zh-CN" sz="3600" dirty="0"/>
              <a:t>底册备注栏信息</a:t>
            </a:r>
            <a:r>
              <a:rPr lang="zh-CN" altLang="en-US" sz="3600" dirty="0" smtClean="0"/>
              <a:t>的填写、查询、修改</a:t>
            </a:r>
            <a:endParaRPr lang="en-US" altLang="zh-CN" sz="3600" dirty="0" smtClean="0"/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注：</a:t>
            </a:r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</a:rPr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如</a:t>
            </a:r>
            <a:r>
              <a:rPr lang="zh-CN" altLang="zh-CN" sz="3200" dirty="0">
                <a:solidFill>
                  <a:srgbClr val="FF0000"/>
                </a:solidFill>
              </a:rPr>
              <a:t>残疾人的需求调查表已经填写，其调查底册中备注栏只能选择完成调查中的入户调查和电话调查</a:t>
            </a:r>
            <a:r>
              <a:rPr lang="zh-CN" altLang="zh-CN" sz="3200" dirty="0" smtClean="0">
                <a:solidFill>
                  <a:srgbClr val="FF0000"/>
                </a:solidFill>
              </a:rPr>
              <a:t>。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         2</a:t>
            </a:r>
            <a:r>
              <a:rPr lang="zh-CN" altLang="en-US" sz="3200" dirty="0" smtClean="0">
                <a:solidFill>
                  <a:srgbClr val="FF0000"/>
                </a:solidFill>
              </a:rPr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如</a:t>
            </a:r>
            <a:r>
              <a:rPr lang="zh-CN" altLang="zh-CN" sz="3200" dirty="0">
                <a:solidFill>
                  <a:srgbClr val="FF0000"/>
                </a:solidFill>
              </a:rPr>
              <a:t>残疾人的调查底册中填写保存未完成调查（查无此人、已搬迁、空挂户、外出和死亡）后，则不允许再填报该残疾人的需求调查表</a:t>
            </a:r>
            <a:r>
              <a:rPr lang="zh-CN" altLang="zh-CN" sz="3200" dirty="0" smtClean="0">
                <a:solidFill>
                  <a:srgbClr val="FF0000"/>
                </a:solidFill>
              </a:rPr>
              <a:t>。</a:t>
            </a:r>
            <a:r>
              <a:rPr lang="zh-CN" altLang="en-US" sz="3200" dirty="0" smtClean="0">
                <a:solidFill>
                  <a:srgbClr val="FF0000"/>
                </a:solidFill>
              </a:rPr>
              <a:t>且不出现在复查范围内。</a:t>
            </a:r>
            <a:endParaRPr lang="zh-CN" altLang="zh-CN" sz="32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功能演示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1237422" y="764704"/>
            <a:ext cx="10644262" cy="828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/>
              <a:t>5</a:t>
            </a:r>
            <a:r>
              <a:rPr lang="zh-CN" altLang="en-US" sz="3600" b="1" dirty="0" smtClean="0"/>
              <a:t>、调查</a:t>
            </a:r>
            <a:r>
              <a:rPr lang="zh-CN" altLang="en-US" sz="3600" b="1" dirty="0"/>
              <a:t>底册管理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792" y="1556792"/>
            <a:ext cx="9113958" cy="5397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35416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功能演示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1237422" y="908720"/>
            <a:ext cx="10644262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6</a:t>
            </a:r>
            <a:r>
              <a:rPr lang="zh-CN" altLang="en-US" sz="3600" b="1" dirty="0" smtClean="0"/>
              <a:t>、残疾人</a:t>
            </a:r>
            <a:r>
              <a:rPr lang="zh-CN" altLang="en-US" sz="3600" b="1" dirty="0"/>
              <a:t>需求调查管理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r>
              <a:rPr lang="zh-CN" altLang="en-US" sz="3600" dirty="0" smtClean="0"/>
              <a:t>       残疾人</a:t>
            </a:r>
            <a:r>
              <a:rPr lang="zh-CN" altLang="en-US" sz="3600" dirty="0"/>
              <a:t>需求</a:t>
            </a:r>
            <a:r>
              <a:rPr lang="zh-CN" altLang="en-US" sz="3600" dirty="0" smtClean="0"/>
              <a:t>调查表填报、查询、修改、查看（</a:t>
            </a:r>
            <a:r>
              <a:rPr lang="zh-CN" altLang="en-US" sz="3600" dirty="0" smtClean="0">
                <a:solidFill>
                  <a:srgbClr val="FF0000"/>
                </a:solidFill>
              </a:rPr>
              <a:t>已复录</a:t>
            </a:r>
            <a:r>
              <a:rPr lang="zh-CN" altLang="en-US" sz="3600" dirty="0" smtClean="0"/>
              <a:t>）</a:t>
            </a:r>
            <a:endParaRPr lang="en-US" altLang="zh-CN" sz="3600" dirty="0" smtClean="0"/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注：</a:t>
            </a:r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</a:rPr>
              <a:t>、调查底册中</a:t>
            </a:r>
            <a:r>
              <a:rPr lang="zh-CN" altLang="zh-CN" sz="3200" dirty="0">
                <a:solidFill>
                  <a:srgbClr val="FF0000"/>
                </a:solidFill>
              </a:rPr>
              <a:t>查无此人、</a:t>
            </a:r>
            <a:r>
              <a:rPr lang="zh-CN" altLang="en-US" sz="3200" dirty="0" smtClean="0">
                <a:solidFill>
                  <a:srgbClr val="FF0000"/>
                </a:solidFill>
              </a:rPr>
              <a:t>已</a:t>
            </a:r>
            <a:r>
              <a:rPr lang="zh-CN" altLang="en-US" sz="3200" dirty="0">
                <a:solidFill>
                  <a:srgbClr val="FF0000"/>
                </a:solidFill>
              </a:rPr>
              <a:t>搬迁、空挂户、外出、死亡不需要</a:t>
            </a:r>
            <a:r>
              <a:rPr lang="zh-CN" altLang="en-US" sz="3200" dirty="0" smtClean="0">
                <a:solidFill>
                  <a:srgbClr val="FF0000"/>
                </a:solidFill>
              </a:rPr>
              <a:t>填写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         2</a:t>
            </a:r>
            <a:r>
              <a:rPr lang="zh-CN" altLang="en-US" sz="3200" dirty="0">
                <a:solidFill>
                  <a:srgbClr val="FF0000"/>
                </a:solidFill>
              </a:rPr>
              <a:t>、调查表填报的</a:t>
            </a:r>
            <a:r>
              <a:rPr lang="zh-CN" altLang="en-US" sz="3200" dirty="0" smtClean="0">
                <a:solidFill>
                  <a:srgbClr val="FF0000"/>
                </a:solidFill>
              </a:rPr>
              <a:t>逻辑控制参照</a:t>
            </a:r>
            <a:r>
              <a:rPr lang="en-US" altLang="zh-CN" sz="3200" dirty="0" smtClean="0">
                <a:solidFill>
                  <a:srgbClr val="FF0000"/>
                </a:solidFill>
              </a:rPr>
              <a:t>《</a:t>
            </a:r>
            <a:r>
              <a:rPr lang="zh-CN" altLang="en-US" sz="3200" dirty="0" smtClean="0">
                <a:solidFill>
                  <a:srgbClr val="FF0000"/>
                </a:solidFill>
              </a:rPr>
              <a:t>北京调查表指标项逻辑关系汇总</a:t>
            </a:r>
            <a:r>
              <a:rPr lang="en-US" altLang="zh-CN" sz="3200" dirty="0" smtClean="0">
                <a:solidFill>
                  <a:srgbClr val="FF0000"/>
                </a:solidFill>
              </a:rPr>
              <a:t>》</a:t>
            </a:r>
            <a:r>
              <a:rPr lang="zh-CN" altLang="en-US" sz="3200" dirty="0" smtClean="0">
                <a:solidFill>
                  <a:srgbClr val="FF0000"/>
                </a:solidFill>
              </a:rPr>
              <a:t>文件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        3</a:t>
            </a:r>
            <a:r>
              <a:rPr lang="zh-CN" altLang="en-US" sz="3200" dirty="0" smtClean="0">
                <a:solidFill>
                  <a:srgbClr val="FF0000"/>
                </a:solidFill>
              </a:rPr>
              <a:t>、一户多残项残疾人证件号必须在导出底册范围之内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446760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3" name="TextBox 2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4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3515034" y="2196153"/>
            <a:ext cx="4740410" cy="58477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3200" b="1" dirty="0" smtClean="0"/>
              <a:t>二、系统功能模块</a:t>
            </a:r>
            <a:endParaRPr lang="zh-CN" alt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39088" y="1493168"/>
            <a:ext cx="4716357" cy="58477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3200" b="1" dirty="0" smtClean="0"/>
              <a:t>一、调查流程说明</a:t>
            </a:r>
            <a:endParaRPr lang="zh-CN" altLang="en-US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39090" y="2916233"/>
            <a:ext cx="4716354" cy="58477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3200" b="1" dirty="0"/>
              <a:t>三</a:t>
            </a:r>
            <a:r>
              <a:rPr lang="zh-CN" altLang="en-US" sz="3200" b="1" dirty="0" smtClean="0"/>
              <a:t>、系统角色、权限</a:t>
            </a:r>
            <a:endParaRPr lang="zh-CN" alt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39089" y="3573016"/>
            <a:ext cx="4716355" cy="58477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3200" b="1" dirty="0" smtClean="0"/>
              <a:t>四、功能介绍</a:t>
            </a:r>
            <a:endParaRPr lang="zh-CN" alt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39090" y="4284385"/>
            <a:ext cx="4716356" cy="58477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3200" b="1" dirty="0"/>
              <a:t>五、访问地址及技术</a:t>
            </a:r>
            <a:r>
              <a:rPr lang="zh-CN" altLang="en-US" sz="3200" b="1" dirty="0" smtClean="0"/>
              <a:t>支持</a:t>
            </a:r>
            <a:endParaRPr lang="zh-CN" altLang="en-US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548180" y="5044071"/>
            <a:ext cx="4707265" cy="58477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3200" b="1" dirty="0"/>
              <a:t>六、门户登录</a:t>
            </a:r>
            <a:r>
              <a:rPr lang="zh-CN" altLang="en-US" sz="3200" b="1" dirty="0" smtClean="0"/>
              <a:t>画面</a:t>
            </a:r>
            <a:endParaRPr lang="zh-CN" altLang="en-US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8582" y="2996952"/>
            <a:ext cx="553998" cy="12241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大纲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1872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功能演示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1237422" y="908720"/>
            <a:ext cx="106442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6</a:t>
            </a:r>
            <a:r>
              <a:rPr lang="zh-CN" altLang="en-US" sz="3600" b="1" dirty="0" smtClean="0"/>
              <a:t>、残疾人</a:t>
            </a:r>
            <a:r>
              <a:rPr lang="zh-CN" altLang="en-US" sz="3600" b="1" dirty="0"/>
              <a:t>需求调查管理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694" y="1738224"/>
            <a:ext cx="10470266" cy="464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9100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功能演示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1237422" y="908720"/>
            <a:ext cx="106442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6</a:t>
            </a:r>
            <a:r>
              <a:rPr lang="zh-CN" altLang="en-US" sz="3600" b="1" dirty="0" smtClean="0"/>
              <a:t>、残疾人</a:t>
            </a:r>
            <a:r>
              <a:rPr lang="zh-CN" altLang="en-US" sz="3600" b="1" dirty="0"/>
              <a:t>需求调查管理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39" y="1582149"/>
            <a:ext cx="5829761" cy="4943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302" y="1556792"/>
            <a:ext cx="605727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8562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1232348" y="923236"/>
            <a:ext cx="1064426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7</a:t>
            </a:r>
            <a:r>
              <a:rPr lang="zh-CN" altLang="en-US" sz="3600" b="1" dirty="0" smtClean="0"/>
              <a:t>、复</a:t>
            </a:r>
            <a:r>
              <a:rPr lang="zh-CN" altLang="en-US" sz="3600" b="1" dirty="0"/>
              <a:t>录抽样管理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r>
              <a:rPr lang="zh-CN" altLang="en-US" sz="3600" dirty="0" smtClean="0"/>
              <a:t>       抽取出区县需要</a:t>
            </a:r>
            <a:r>
              <a:rPr lang="zh-CN" altLang="en-US" sz="3600" dirty="0"/>
              <a:t>复</a:t>
            </a:r>
            <a:r>
              <a:rPr lang="zh-CN" altLang="en-US" sz="3600" dirty="0" smtClean="0"/>
              <a:t>录的社区残疾人；</a:t>
            </a:r>
            <a:endParaRPr lang="en-US" altLang="zh-CN" sz="3600" dirty="0" smtClean="0"/>
          </a:p>
          <a:p>
            <a:r>
              <a:rPr lang="zh-CN" altLang="en-US" sz="3200" dirty="0">
                <a:solidFill>
                  <a:srgbClr val="FF0000"/>
                </a:solidFill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</a:rPr>
              <a:t>注：</a:t>
            </a:r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</a:rPr>
              <a:t>、随机抽取、不会重复抽取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>
                <a:solidFill>
                  <a:srgbClr val="FF0000"/>
                </a:solidFill>
              </a:rPr>
              <a:t>	</a:t>
            </a:r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</a:rPr>
              <a:t>、以社区为单位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          3</a:t>
            </a:r>
            <a:r>
              <a:rPr lang="zh-CN" altLang="en-US" sz="3200" dirty="0" smtClean="0">
                <a:solidFill>
                  <a:srgbClr val="FF0000"/>
                </a:solidFill>
              </a:rPr>
              <a:t>、本区调查底册全部维护完成后，才能抽样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         4</a:t>
            </a:r>
            <a:r>
              <a:rPr lang="zh-CN" altLang="en-US" sz="3200" dirty="0" smtClean="0">
                <a:solidFill>
                  <a:srgbClr val="FF0000"/>
                </a:solidFill>
              </a:rPr>
              <a:t>、上次抽样复录结果为‘复录结果不合格’，才能再次抽样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          5</a:t>
            </a:r>
            <a:r>
              <a:rPr lang="zh-CN" altLang="en-US" sz="3200" dirty="0" smtClean="0">
                <a:solidFill>
                  <a:srgbClr val="FF0000"/>
                </a:solidFill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</a:rPr>
              <a:t>复录比例不低于</a:t>
            </a:r>
            <a:r>
              <a:rPr lang="en-US" altLang="zh-CN" sz="3200" dirty="0">
                <a:solidFill>
                  <a:srgbClr val="FF0000"/>
                </a:solidFill>
              </a:rPr>
              <a:t>10</a:t>
            </a:r>
            <a:r>
              <a:rPr lang="zh-CN" altLang="en-US" sz="3200" dirty="0" smtClean="0">
                <a:solidFill>
                  <a:srgbClr val="FF0000"/>
                </a:solidFill>
              </a:rPr>
              <a:t>％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>
                <a:solidFill>
                  <a:srgbClr val="FF0000"/>
                </a:solidFill>
              </a:rPr>
              <a:t>	</a:t>
            </a:r>
            <a:r>
              <a:rPr lang="en-US" altLang="zh-CN" sz="3200" dirty="0" smtClean="0">
                <a:solidFill>
                  <a:srgbClr val="FF0000"/>
                </a:solidFill>
              </a:rPr>
              <a:t>6</a:t>
            </a:r>
            <a:r>
              <a:rPr lang="zh-CN" altLang="en-US" sz="3200" dirty="0" smtClean="0">
                <a:solidFill>
                  <a:srgbClr val="FF0000"/>
                </a:solidFill>
              </a:rPr>
              <a:t>、第三次抽样范围为区县未复录社区所有残疾人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         7</a:t>
            </a:r>
            <a:r>
              <a:rPr lang="zh-CN" altLang="en-US" sz="3200" dirty="0" smtClean="0">
                <a:solidFill>
                  <a:srgbClr val="FF0000"/>
                </a:solidFill>
              </a:rPr>
              <a:t>、指标原录</a:t>
            </a:r>
            <a:r>
              <a:rPr lang="zh-CN" altLang="en-US" sz="3200" dirty="0">
                <a:solidFill>
                  <a:srgbClr val="FF0000"/>
                </a:solidFill>
              </a:rPr>
              <a:t>差错率要求低于</a:t>
            </a:r>
            <a:r>
              <a:rPr lang="en-US" altLang="zh-CN" sz="3200" dirty="0">
                <a:solidFill>
                  <a:srgbClr val="FF0000"/>
                </a:solidFill>
              </a:rPr>
              <a:t>0.5%</a:t>
            </a:r>
            <a:endParaRPr lang="zh-CN" altLang="en-US" sz="3200" dirty="0">
              <a:solidFill>
                <a:srgbClr val="FF0000"/>
              </a:solidFill>
            </a:endParaRPr>
          </a:p>
          <a:p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953043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功能演示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1232348" y="923236"/>
            <a:ext cx="106442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7</a:t>
            </a:r>
            <a:r>
              <a:rPr lang="zh-CN" altLang="en-US" sz="3600" b="1" dirty="0" smtClean="0"/>
              <a:t>、复</a:t>
            </a:r>
            <a:r>
              <a:rPr lang="zh-CN" altLang="en-US" sz="3600" b="1" dirty="0"/>
              <a:t>录抽样管理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r>
              <a:rPr lang="zh-CN" altLang="en-US" sz="3600" dirty="0" smtClean="0"/>
              <a:t>       </a:t>
            </a:r>
            <a:endParaRPr lang="zh-CN" altLang="en-US" sz="32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348" y="1844824"/>
            <a:ext cx="1076751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48705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773168" y="506132"/>
            <a:ext cx="0" cy="143702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1232990" y="932527"/>
            <a:ext cx="10644262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8</a:t>
            </a:r>
            <a:r>
              <a:rPr lang="zh-CN" altLang="en-US" sz="3600" b="1" dirty="0" smtClean="0"/>
              <a:t>、复</a:t>
            </a:r>
            <a:r>
              <a:rPr lang="zh-CN" altLang="en-US" sz="3600" b="1" dirty="0"/>
              <a:t>录登记</a:t>
            </a:r>
            <a:r>
              <a:rPr lang="zh-CN" altLang="en-US" sz="3600" b="1" dirty="0" smtClean="0"/>
              <a:t>管理：</a:t>
            </a:r>
            <a:endParaRPr lang="en-US" altLang="zh-CN" sz="3600" b="1" dirty="0" smtClean="0"/>
          </a:p>
          <a:p>
            <a:r>
              <a:rPr lang="zh-CN" altLang="en-US" sz="3200" dirty="0" smtClean="0"/>
              <a:t>       </a:t>
            </a:r>
            <a:r>
              <a:rPr lang="zh-CN" altLang="en-US" sz="3600" dirty="0" smtClean="0"/>
              <a:t>残疾人需求调查表</a:t>
            </a:r>
            <a:r>
              <a:rPr lang="zh-CN" altLang="en-US" sz="3600" dirty="0"/>
              <a:t>复</a:t>
            </a:r>
            <a:r>
              <a:rPr lang="zh-CN" altLang="en-US" sz="3600" dirty="0" smtClean="0"/>
              <a:t>录、查询、修改、查看</a:t>
            </a:r>
            <a:endParaRPr lang="en-US" altLang="zh-CN" sz="3600" dirty="0" smtClean="0"/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注：</a:t>
            </a:r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</a:rPr>
              <a:t>、列表中显示本次抽取到社区的残疾人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        2</a:t>
            </a:r>
            <a:r>
              <a:rPr lang="zh-CN" altLang="en-US" sz="3200" dirty="0" smtClean="0">
                <a:solidFill>
                  <a:srgbClr val="FF0000"/>
                </a:solidFill>
              </a:rPr>
              <a:t>、可重复修改复录数据（与比对功能配合）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617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773168" y="506132"/>
            <a:ext cx="0" cy="143702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1232990" y="932527"/>
            <a:ext cx="106442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8</a:t>
            </a:r>
            <a:r>
              <a:rPr lang="zh-CN" altLang="en-US" sz="3600" b="1" dirty="0" smtClean="0"/>
              <a:t>、复</a:t>
            </a:r>
            <a:r>
              <a:rPr lang="zh-CN" altLang="en-US" sz="3600" b="1" dirty="0"/>
              <a:t>录登记</a:t>
            </a:r>
            <a:r>
              <a:rPr lang="zh-CN" altLang="en-US" sz="3600" b="1" dirty="0" smtClean="0"/>
              <a:t>管理：</a:t>
            </a:r>
            <a:endParaRPr lang="en-US" altLang="zh-CN" sz="3600" b="1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10" y="1700809"/>
            <a:ext cx="1014532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3477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773168" y="506132"/>
            <a:ext cx="0" cy="143702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1265997" y="908720"/>
            <a:ext cx="10601399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9</a:t>
            </a:r>
            <a:r>
              <a:rPr lang="zh-CN" altLang="en-US" sz="3600" b="1" dirty="0" smtClean="0"/>
              <a:t>、复</a:t>
            </a:r>
            <a:r>
              <a:rPr lang="zh-CN" altLang="en-US" sz="3600" b="1" dirty="0"/>
              <a:t>录数据比较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r>
              <a:rPr lang="zh-CN" altLang="en-US" sz="3600" dirty="0" smtClean="0"/>
              <a:t>     复</a:t>
            </a:r>
            <a:r>
              <a:rPr lang="zh-CN" altLang="en-US" sz="3600" dirty="0"/>
              <a:t>录数据</a:t>
            </a:r>
            <a:r>
              <a:rPr lang="zh-CN" altLang="en-US" sz="3600" dirty="0" smtClean="0"/>
              <a:t>与原录数据</a:t>
            </a:r>
            <a:r>
              <a:rPr lang="zh-CN" altLang="en-US" sz="3600" dirty="0"/>
              <a:t>比对、校验、确认</a:t>
            </a:r>
            <a:r>
              <a:rPr lang="zh-CN" altLang="en-US" sz="3600" dirty="0" smtClean="0"/>
              <a:t>；</a:t>
            </a:r>
            <a:endParaRPr lang="en-US" altLang="zh-CN" sz="3600" dirty="0" smtClean="0"/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注：一户多残格式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（姓名</a:t>
            </a:r>
            <a:r>
              <a:rPr lang="en-US" altLang="zh-CN" sz="3200" dirty="0" smtClean="0">
                <a:solidFill>
                  <a:srgbClr val="FF0000"/>
                </a:solidFill>
              </a:rPr>
              <a:t>1/</a:t>
            </a:r>
            <a:r>
              <a:rPr lang="zh-CN" altLang="en-US" sz="3200" dirty="0" smtClean="0">
                <a:solidFill>
                  <a:srgbClr val="FF0000"/>
                </a:solidFill>
              </a:rPr>
              <a:t>证件类别</a:t>
            </a:r>
            <a:r>
              <a:rPr lang="en-US" altLang="zh-CN" sz="3200" dirty="0" smtClean="0">
                <a:solidFill>
                  <a:srgbClr val="FF0000"/>
                </a:solidFill>
              </a:rPr>
              <a:t>1/</a:t>
            </a:r>
            <a:r>
              <a:rPr lang="zh-CN" altLang="en-US" sz="3200" dirty="0" smtClean="0">
                <a:solidFill>
                  <a:srgbClr val="FF0000"/>
                </a:solidFill>
              </a:rPr>
              <a:t>证件号</a:t>
            </a:r>
            <a:r>
              <a:rPr lang="en-US" altLang="zh-CN" sz="3200" dirty="0" smtClean="0">
                <a:solidFill>
                  <a:srgbClr val="FF0000"/>
                </a:solidFill>
              </a:rPr>
              <a:t>1;</a:t>
            </a:r>
            <a:r>
              <a:rPr lang="zh-CN" altLang="en-US" sz="3200" dirty="0" smtClean="0">
                <a:solidFill>
                  <a:srgbClr val="FF0000"/>
                </a:solidFill>
              </a:rPr>
              <a:t>姓名</a:t>
            </a:r>
            <a:r>
              <a:rPr lang="en-US" altLang="zh-CN" sz="3200" dirty="0" smtClean="0">
                <a:solidFill>
                  <a:srgbClr val="FF0000"/>
                </a:solidFill>
              </a:rPr>
              <a:t>2/</a:t>
            </a:r>
            <a:r>
              <a:rPr lang="zh-CN" altLang="en-US" sz="3200" dirty="0">
                <a:solidFill>
                  <a:srgbClr val="FF0000"/>
                </a:solidFill>
              </a:rPr>
              <a:t>证件</a:t>
            </a:r>
            <a:r>
              <a:rPr lang="zh-CN" altLang="en-US" sz="3200" dirty="0" smtClean="0">
                <a:solidFill>
                  <a:srgbClr val="FF0000"/>
                </a:solidFill>
              </a:rPr>
              <a:t>类别</a:t>
            </a:r>
            <a:r>
              <a:rPr lang="en-US" altLang="zh-CN" sz="3200" dirty="0" smtClean="0">
                <a:solidFill>
                  <a:srgbClr val="FF0000"/>
                </a:solidFill>
              </a:rPr>
              <a:t>2/</a:t>
            </a:r>
            <a:r>
              <a:rPr lang="zh-CN" altLang="en-US" sz="3200" dirty="0">
                <a:solidFill>
                  <a:srgbClr val="FF0000"/>
                </a:solidFill>
              </a:rPr>
              <a:t>证件</a:t>
            </a:r>
            <a:r>
              <a:rPr lang="zh-CN" altLang="en-US" sz="3200" dirty="0" smtClean="0">
                <a:solidFill>
                  <a:srgbClr val="FF0000"/>
                </a:solidFill>
              </a:rPr>
              <a:t>号</a:t>
            </a:r>
            <a:r>
              <a:rPr lang="en-US" altLang="zh-CN" sz="3200" dirty="0" smtClean="0">
                <a:solidFill>
                  <a:srgbClr val="FF0000"/>
                </a:solidFill>
              </a:rPr>
              <a:t>2 </a:t>
            </a:r>
            <a:r>
              <a:rPr lang="zh-CN" altLang="en-US" sz="3200" dirty="0" smtClean="0">
                <a:solidFill>
                  <a:srgbClr val="FF0000"/>
                </a:solidFill>
              </a:rPr>
              <a:t>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581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1265997" y="980728"/>
            <a:ext cx="106013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9</a:t>
            </a:r>
            <a:r>
              <a:rPr lang="zh-CN" altLang="en-US" sz="3600" b="1" dirty="0" smtClean="0"/>
              <a:t>、复</a:t>
            </a:r>
            <a:r>
              <a:rPr lang="zh-CN" altLang="en-US" sz="3600" b="1" dirty="0"/>
              <a:t>录数据比较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678" y="1484784"/>
            <a:ext cx="10566344" cy="53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7015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773168" y="506132"/>
            <a:ext cx="0" cy="143702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1265997" y="908720"/>
            <a:ext cx="10601399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10</a:t>
            </a:r>
            <a:r>
              <a:rPr lang="zh-CN" altLang="en-US" sz="3600" b="1" dirty="0" smtClean="0"/>
              <a:t>、复核</a:t>
            </a:r>
            <a:r>
              <a:rPr lang="zh-CN" altLang="en-US" sz="3600" b="1" dirty="0"/>
              <a:t>结果管理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r>
              <a:rPr lang="zh-CN" altLang="en-US" sz="3600" dirty="0" smtClean="0"/>
              <a:t>        查看</a:t>
            </a:r>
            <a:r>
              <a:rPr lang="zh-CN" altLang="en-US" sz="3600" dirty="0"/>
              <a:t>复录计算结果</a:t>
            </a:r>
            <a:r>
              <a:rPr lang="zh-CN" altLang="en-US" sz="3600" dirty="0" smtClean="0"/>
              <a:t>；</a:t>
            </a:r>
            <a:r>
              <a:rPr lang="zh-CN" altLang="zh-CN" sz="3600" dirty="0"/>
              <a:t>显示当前复录完成后的原录错误率和复录错误率，复录次数和当前复录</a:t>
            </a:r>
            <a:r>
              <a:rPr lang="zh-CN" altLang="zh-CN" sz="3600" dirty="0" smtClean="0"/>
              <a:t>状态</a:t>
            </a:r>
            <a:endParaRPr lang="en-US" altLang="zh-CN" sz="3600" dirty="0" smtClean="0"/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注：</a:t>
            </a:r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</a:rPr>
              <a:t>、</a:t>
            </a:r>
            <a:r>
              <a:rPr lang="zh-CN" altLang="zh-CN" sz="3200" dirty="0" smtClean="0">
                <a:solidFill>
                  <a:srgbClr val="FF0000"/>
                </a:solidFill>
              </a:rPr>
              <a:t>复</a:t>
            </a:r>
            <a:r>
              <a:rPr lang="zh-CN" altLang="zh-CN" sz="3200" dirty="0">
                <a:solidFill>
                  <a:srgbClr val="FF0000"/>
                </a:solidFill>
              </a:rPr>
              <a:t>录完成后且原录错误率低于</a:t>
            </a:r>
            <a:r>
              <a:rPr lang="x-none" altLang="zh-CN" sz="3200" dirty="0">
                <a:solidFill>
                  <a:srgbClr val="FF0000"/>
                </a:solidFill>
              </a:rPr>
              <a:t>0.5%</a:t>
            </a:r>
            <a:r>
              <a:rPr lang="zh-CN" altLang="zh-CN" sz="3200" dirty="0">
                <a:solidFill>
                  <a:srgbClr val="FF0000"/>
                </a:solidFill>
              </a:rPr>
              <a:t>才可进行调查上报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79" y="3861048"/>
            <a:ext cx="10802933" cy="2068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773168" y="506132"/>
            <a:ext cx="0" cy="143702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1237421" y="1003994"/>
            <a:ext cx="1060139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11</a:t>
            </a:r>
            <a:r>
              <a:rPr lang="zh-CN" altLang="en-US" sz="3600" b="1" dirty="0" smtClean="0"/>
              <a:t>、社区填写进度：</a:t>
            </a:r>
            <a:endParaRPr lang="en-US" altLang="zh-CN" sz="3600" b="1" dirty="0" smtClean="0"/>
          </a:p>
          <a:p>
            <a:r>
              <a:rPr lang="en-US" altLang="zh-CN" sz="3600" b="1" dirty="0"/>
              <a:t> </a:t>
            </a:r>
            <a:r>
              <a:rPr lang="en-US" altLang="zh-CN" sz="3600" b="1" dirty="0" smtClean="0"/>
              <a:t>        </a:t>
            </a:r>
            <a:r>
              <a:rPr lang="zh-CN" altLang="en-US" sz="3600" dirty="0" smtClean="0"/>
              <a:t>查看</a:t>
            </a:r>
            <a:r>
              <a:rPr lang="zh-CN" altLang="en-US" sz="3600" dirty="0"/>
              <a:t>社区调查表的</a:t>
            </a:r>
            <a:r>
              <a:rPr lang="zh-CN" altLang="en-US" sz="3600" dirty="0" smtClean="0"/>
              <a:t>填报进度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64" y="2138320"/>
            <a:ext cx="9794550" cy="481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84458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3635896" y="476672"/>
            <a:ext cx="3539430" cy="523220"/>
            <a:chOff x="1159000" y="476672"/>
            <a:chExt cx="3539430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298467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调查流程说明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2081090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一    调查流程说明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4" descr="C:\Users\Administrator\Documents\Tencent Files\254452315\FileRecv\流程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0298" y="201949"/>
            <a:ext cx="10187516" cy="848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50694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773168" y="506132"/>
            <a:ext cx="0" cy="143702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四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</a:rPr>
              <a:t>功能介绍</a:t>
            </a:r>
            <a:endParaRPr lang="zh-CN" altLang="en-US" sz="2400" b="1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1237421" y="980728"/>
            <a:ext cx="1060139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12</a:t>
            </a:r>
            <a:r>
              <a:rPr lang="zh-CN" altLang="en-US" sz="3600" b="1" dirty="0" smtClean="0"/>
              <a:t>、残疾人填写进度：</a:t>
            </a:r>
            <a:endParaRPr lang="en-US" altLang="zh-CN" sz="3600" b="1" dirty="0" smtClean="0"/>
          </a:p>
          <a:p>
            <a:r>
              <a:rPr lang="zh-CN" altLang="en-US" sz="3600" dirty="0" smtClean="0"/>
              <a:t>         查看</a:t>
            </a:r>
            <a:r>
              <a:rPr lang="zh-CN" altLang="en-US" sz="3600" dirty="0"/>
              <a:t>残疾人需求</a:t>
            </a:r>
            <a:r>
              <a:rPr lang="zh-CN" altLang="en-US" sz="3600" dirty="0" smtClean="0"/>
              <a:t>调查表填报进度</a:t>
            </a:r>
            <a:r>
              <a:rPr lang="zh-CN" altLang="en-US" sz="3600" dirty="0"/>
              <a:t>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485" y="2116569"/>
            <a:ext cx="9394289" cy="48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304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访问地址及技术支持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sz="2400" b="1" spc="24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访问地址及技术支持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1237422" y="1000108"/>
            <a:ext cx="928694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/>
              <a:t>正式</a:t>
            </a:r>
            <a:r>
              <a:rPr lang="zh-CN" altLang="en-US" sz="4400" b="1" dirty="0" smtClean="0"/>
              <a:t>访问地址：</a:t>
            </a:r>
            <a:r>
              <a:rPr lang="en-US" altLang="zh-CN" sz="4400" b="1" dirty="0" smtClean="0"/>
              <a:t> http://172.30.0.21/</a:t>
            </a:r>
          </a:p>
          <a:p>
            <a:pPr>
              <a:lnSpc>
                <a:spcPct val="150000"/>
              </a:lnSpc>
            </a:pPr>
            <a:r>
              <a:rPr lang="zh-CN" altLang="en-US" sz="4400" b="1" dirty="0" smtClean="0"/>
              <a:t>测试地址： </a:t>
            </a:r>
            <a:r>
              <a:rPr lang="en-US" altLang="zh-CN" sz="4400" b="1" dirty="0" smtClean="0"/>
              <a:t>http://172.31.0.91/zxdc</a:t>
            </a:r>
          </a:p>
          <a:p>
            <a:endParaRPr lang="en-US" altLang="zh-CN" sz="4400" b="1" dirty="0" smtClean="0"/>
          </a:p>
          <a:p>
            <a:pPr>
              <a:lnSpc>
                <a:spcPct val="150000"/>
              </a:lnSpc>
            </a:pPr>
            <a:r>
              <a:rPr lang="zh-CN" altLang="en-US" sz="4400" b="1" dirty="0" smtClean="0"/>
              <a:t>技术支持电话：</a:t>
            </a:r>
            <a:r>
              <a:rPr lang="en-US" altLang="zh-CN" sz="4400" b="1" dirty="0" smtClean="0"/>
              <a:t>52460881</a:t>
            </a:r>
            <a:r>
              <a:rPr lang="zh-CN" altLang="en-US" sz="4400" b="1" dirty="0" smtClean="0"/>
              <a:t>、</a:t>
            </a:r>
            <a:r>
              <a:rPr lang="en-US" altLang="zh-CN" sz="4400" b="1" dirty="0" smtClean="0"/>
              <a:t>52460883</a:t>
            </a:r>
          </a:p>
          <a:p>
            <a:pPr>
              <a:lnSpc>
                <a:spcPct val="150000"/>
              </a:lnSpc>
            </a:pPr>
            <a:r>
              <a:rPr lang="en-US" altLang="zh-CN" sz="4400" b="1" dirty="0" smtClean="0"/>
              <a:t>QQ</a:t>
            </a:r>
            <a:r>
              <a:rPr lang="zh-CN" altLang="en-US" sz="4400" b="1" dirty="0" smtClean="0"/>
              <a:t>工作群：</a:t>
            </a:r>
            <a:r>
              <a:rPr lang="en-US" altLang="zh-CN" sz="4400" b="1" dirty="0" smtClean="0"/>
              <a:t>74202577</a:t>
            </a:r>
          </a:p>
          <a:p>
            <a:r>
              <a:rPr lang="zh-CN" altLang="en-US" sz="4400" b="1" dirty="0" smtClean="0"/>
              <a:t>技术支持邮箱： </a:t>
            </a:r>
            <a:r>
              <a:rPr lang="en-US" altLang="zh-CN" sz="4400" b="1" dirty="0" smtClean="0"/>
              <a:t>bdpf03@bdpf.org.cn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门户登录画面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六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门户登录画面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6050" y="1214422"/>
            <a:ext cx="8845550" cy="527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门户登录画面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六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门户登录画面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3174" y="1071546"/>
            <a:ext cx="8572560" cy="5793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门户登录画面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六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  门户登录画面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1" descr="C:\Users\Administrator\Documents\Tencent Files\254452315\Image\UP$OE6}P1WS%LJLD9R8Q45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31925" y="1163638"/>
            <a:ext cx="4637088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5"/>
          <p:cNvSpPr>
            <a:spLocks noChangeArrowheads="1" noChangeShapeType="1" noTextEdit="1"/>
          </p:cNvSpPr>
          <p:nvPr/>
        </p:nvSpPr>
        <p:spPr bwMode="gray">
          <a:xfrm>
            <a:off x="1541463" y="3575050"/>
            <a:ext cx="4673600" cy="6572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endParaRPr lang="zh-CN" altLang="en-US" sz="2400" b="1" kern="1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accent1"/>
                  </a:gs>
                </a:gsLst>
                <a:lin ang="0" scaled="1"/>
              </a:gradFill>
              <a:latin typeface="华文新魏"/>
              <a:ea typeface="华文新魏"/>
            </a:endParaRPr>
          </a:p>
        </p:txBody>
      </p:sp>
      <p:sp>
        <p:nvSpPr>
          <p:cNvPr id="13" name="矩形 5"/>
          <p:cNvSpPr>
            <a:spLocks noChangeArrowheads="1" noChangeShapeType="1" noTextEdit="1"/>
          </p:cNvSpPr>
          <p:nvPr/>
        </p:nvSpPr>
        <p:spPr bwMode="gray">
          <a:xfrm>
            <a:off x="1468438" y="3465513"/>
            <a:ext cx="5622925" cy="7302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endParaRPr lang="zh-CN" altLang="en-US" sz="2400" b="1" kern="1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accent1"/>
                  </a:gs>
                </a:gsLst>
                <a:lin ang="0" scaled="1"/>
              </a:gradFill>
              <a:latin typeface="华文新魏"/>
              <a:ea typeface="华文新魏"/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2162175" y="3681715"/>
            <a:ext cx="3395663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/>
              <a:t>专项调查管理系统</a:t>
            </a:r>
          </a:p>
        </p:txBody>
      </p:sp>
      <p:sp>
        <p:nvSpPr>
          <p:cNvPr id="15" name="矩形 14"/>
          <p:cNvSpPr/>
          <p:nvPr/>
        </p:nvSpPr>
        <p:spPr>
          <a:xfrm>
            <a:off x="1380298" y="3571876"/>
            <a:ext cx="4929222" cy="642942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1308860" y="3071810"/>
            <a:ext cx="10238611" cy="15696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/>
              <a:t>专项调查管理系统</a:t>
            </a:r>
          </a:p>
        </p:txBody>
      </p:sp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登陆到本系统后画面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六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   登陆到本系统后画面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1736" y="1357298"/>
            <a:ext cx="9501254" cy="516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spc="24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七</a:t>
            </a:r>
            <a:r>
              <a:rPr lang="zh-CN" altLang="en-US" sz="2400" b="1" spc="240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系统演示</a:t>
            </a:r>
            <a:endParaRPr lang="zh-CN" altLang="en-US" sz="2400" b="1" spc="240" baseline="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11030" y="306896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系统演示</a:t>
            </a:r>
            <a:endParaRPr lang="zh-CN" alt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8940046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ChangeArrowheads="1"/>
          </p:cNvSpPr>
          <p:nvPr/>
        </p:nvSpPr>
        <p:spPr bwMode="gray">
          <a:xfrm>
            <a:off x="-1" y="2215544"/>
            <a:ext cx="12190413" cy="2222508"/>
          </a:xfrm>
          <a:prstGeom prst="rect">
            <a:avLst/>
          </a:prstGeom>
          <a:solidFill>
            <a:srgbClr val="36B2E6"/>
          </a:solidFill>
          <a:ln w="9525">
            <a:noFill/>
            <a:miter lim="800000"/>
            <a:headEnd/>
            <a:tailEnd/>
          </a:ln>
        </p:spPr>
        <p:txBody>
          <a:bodyPr wrap="none" lIns="91417" tIns="45708" rIns="91417" bIns="45708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17901" y="2865146"/>
            <a:ext cx="2262111" cy="923305"/>
          </a:xfrm>
          <a:prstGeom prst="rect">
            <a:avLst/>
          </a:prstGeom>
          <a:noFill/>
        </p:spPr>
        <p:txBody>
          <a:bodyPr wrap="none" lIns="91417" tIns="45708" rIns="91417" bIns="4570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谢谢！</a:t>
            </a:r>
            <a:endParaRPr lang="zh-CN" altLang="en-US" sz="5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2558" y="404664"/>
            <a:ext cx="3592078" cy="576064"/>
            <a:chOff x="54856" y="404664"/>
            <a:chExt cx="3592078" cy="576064"/>
          </a:xfrm>
        </p:grpSpPr>
        <p:sp>
          <p:nvSpPr>
            <p:cNvPr id="16" name="TextBox 15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rgbClr val="36B2E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rgbClr val="36B2E6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1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532356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2773168" y="506132"/>
            <a:ext cx="0" cy="143702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二   系统功能模块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737860"/>
              </p:ext>
            </p:extLst>
          </p:nvPr>
        </p:nvGraphicFramePr>
        <p:xfrm>
          <a:off x="1198660" y="1034124"/>
          <a:ext cx="10991752" cy="57792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69310"/>
                <a:gridCol w="2687615"/>
                <a:gridCol w="5734827"/>
              </a:tblGrid>
              <a:tr h="41360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u="none" strike="noStrike" dirty="0">
                          <a:effectLst/>
                        </a:rPr>
                        <a:t>一、核查结果管理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>
                          <a:effectLst/>
                        </a:rPr>
                        <a:t>1.</a:t>
                      </a:r>
                      <a:r>
                        <a:rPr lang="zh-CN" altLang="en-US" sz="2000" b="1" u="none" strike="noStrike">
                          <a:effectLst/>
                        </a:rPr>
                        <a:t>持证残疾人管理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>
                          <a:effectLst/>
                        </a:rPr>
                        <a:t>查看已核查持证残疾人信息，导出底册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  <a:tr h="4136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 dirty="0">
                          <a:effectLst/>
                        </a:rPr>
                        <a:t>2.</a:t>
                      </a:r>
                      <a:r>
                        <a:rPr lang="zh-CN" altLang="en-US" sz="2000" b="1" u="none" strike="noStrike" dirty="0">
                          <a:effectLst/>
                        </a:rPr>
                        <a:t>疑似残疾儿童管理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>
                          <a:effectLst/>
                        </a:rPr>
                        <a:t>查看疑似残疾人儿童信息，导出底册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  <a:tr h="413602">
                <a:tc rowSpan="4"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u="none" strike="noStrike" dirty="0">
                          <a:effectLst/>
                        </a:rPr>
                        <a:t>二、专项调查管理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 dirty="0">
                          <a:effectLst/>
                        </a:rPr>
                        <a:t>3.</a:t>
                      </a:r>
                      <a:r>
                        <a:rPr lang="zh-CN" altLang="en-US" sz="2000" b="1" u="none" strike="noStrike" dirty="0">
                          <a:effectLst/>
                        </a:rPr>
                        <a:t>调查封面管理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>
                          <a:effectLst/>
                        </a:rPr>
                        <a:t>对调查表封面进行维护和管理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  <a:tr h="4136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 dirty="0">
                          <a:effectLst/>
                        </a:rPr>
                        <a:t>4.</a:t>
                      </a:r>
                      <a:r>
                        <a:rPr lang="zh-CN" altLang="en-US" sz="2000" b="1" u="none" strike="noStrike" dirty="0">
                          <a:effectLst/>
                        </a:rPr>
                        <a:t>社区调查管理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>
                          <a:effectLst/>
                        </a:rPr>
                        <a:t>对社区调查表进行维护和</a:t>
                      </a:r>
                      <a:r>
                        <a:rPr lang="zh-CN" altLang="en-US" sz="1800" b="1" u="none" strike="noStrike" dirty="0" smtClean="0">
                          <a:effectLst/>
                        </a:rPr>
                        <a:t>管理，实现用户在线录入纸质社区调查表的功能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  <a:tr h="4136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 dirty="0">
                          <a:effectLst/>
                        </a:rPr>
                        <a:t>5.</a:t>
                      </a:r>
                      <a:r>
                        <a:rPr lang="zh-CN" altLang="en-US" sz="2000" b="1" u="none" strike="noStrike" dirty="0">
                          <a:effectLst/>
                        </a:rPr>
                        <a:t>调查底册管理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>
                          <a:effectLst/>
                        </a:rPr>
                        <a:t>对调查底册进行维护和</a:t>
                      </a:r>
                      <a:r>
                        <a:rPr lang="zh-CN" altLang="en-US" sz="1800" b="1" u="none" strike="noStrike" dirty="0" smtClean="0">
                          <a:effectLst/>
                        </a:rPr>
                        <a:t>管理，主要实现纸质调查底册备注栏信息回填系统的功能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  <a:tr h="4136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 dirty="0">
                          <a:effectLst/>
                        </a:rPr>
                        <a:t>6.</a:t>
                      </a:r>
                      <a:r>
                        <a:rPr lang="zh-CN" altLang="en-US" sz="2000" b="1" u="none" strike="noStrike" dirty="0">
                          <a:effectLst/>
                        </a:rPr>
                        <a:t>残疾人需求调查管理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>
                          <a:effectLst/>
                        </a:rPr>
                        <a:t>对残疾人需求调查表进行维护和管理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  <a:tr h="595586">
                <a:tc rowSpan="4"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u="none" strike="noStrike">
                          <a:effectLst/>
                        </a:rPr>
                        <a:t>三、抽样复录管理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 dirty="0">
                          <a:effectLst/>
                        </a:rPr>
                        <a:t>7.</a:t>
                      </a:r>
                      <a:r>
                        <a:rPr lang="zh-CN" altLang="en-US" sz="2000" b="1" u="none" strike="noStrike" dirty="0">
                          <a:effectLst/>
                        </a:rPr>
                        <a:t>复录抽样管理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>
                          <a:effectLst/>
                        </a:rPr>
                        <a:t>已</a:t>
                      </a:r>
                      <a:r>
                        <a:rPr lang="zh-CN" altLang="en-US" sz="1800" b="1" u="none" strike="noStrike" dirty="0" smtClean="0">
                          <a:effectLst/>
                        </a:rPr>
                        <a:t>完成填报的</a:t>
                      </a:r>
                      <a:r>
                        <a:rPr lang="zh-CN" altLang="en-US" sz="1800" b="1" u="none" strike="noStrike" dirty="0">
                          <a:effectLst/>
                        </a:rPr>
                        <a:t>区县进行抽样</a:t>
                      </a:r>
                      <a:r>
                        <a:rPr lang="zh-CN" altLang="en-US" sz="1800" b="1" u="none" strike="noStrike" dirty="0" smtClean="0">
                          <a:effectLst/>
                        </a:rPr>
                        <a:t>，选择本地区的若干个社区，获取抽样社区的残疾人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  <a:tr h="5955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 dirty="0">
                          <a:effectLst/>
                        </a:rPr>
                        <a:t>8.</a:t>
                      </a:r>
                      <a:r>
                        <a:rPr lang="zh-CN" altLang="en-US" sz="2000" b="1" u="none" strike="noStrike" dirty="0">
                          <a:effectLst/>
                        </a:rPr>
                        <a:t>复录登记管理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 smtClean="0">
                          <a:effectLst/>
                        </a:rPr>
                        <a:t>为抽样出的需要进行复录的残疾人填报复录调查表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  <a:tr h="5955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 dirty="0">
                          <a:effectLst/>
                        </a:rPr>
                        <a:t>9.</a:t>
                      </a:r>
                      <a:r>
                        <a:rPr lang="zh-CN" altLang="en-US" sz="2000" b="1" u="none" strike="noStrike" dirty="0">
                          <a:effectLst/>
                        </a:rPr>
                        <a:t>复录数据比较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 smtClean="0">
                          <a:effectLst/>
                        </a:rPr>
                        <a:t>主要完成原录与复录数据不一致的数据比较与验证功能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  <a:tr h="4136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 dirty="0">
                          <a:effectLst/>
                        </a:rPr>
                        <a:t>10.</a:t>
                      </a:r>
                      <a:r>
                        <a:rPr lang="zh-CN" altLang="en-US" sz="2000" b="1" u="none" strike="noStrike" dirty="0">
                          <a:effectLst/>
                        </a:rPr>
                        <a:t>复核结果管理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主要实现抽样复核结论的计算与评估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  <a:tr h="41360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zh-CN" altLang="en-US" sz="2000" b="1" u="none" strike="noStrike">
                          <a:effectLst/>
                        </a:rPr>
                        <a:t>四、统计报表</a:t>
                      </a:r>
                      <a:endParaRPr lang="zh-CN" altLang="en-US" sz="2000" b="1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 dirty="0">
                          <a:effectLst/>
                        </a:rPr>
                        <a:t>11.</a:t>
                      </a:r>
                      <a:r>
                        <a:rPr lang="zh-CN" altLang="en-US" sz="2000" b="1" u="none" strike="noStrike" dirty="0">
                          <a:effectLst/>
                        </a:rPr>
                        <a:t>社区录入进度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>
                          <a:effectLst/>
                        </a:rPr>
                        <a:t>跟踪社区调查表</a:t>
                      </a:r>
                      <a:r>
                        <a:rPr lang="zh-CN" altLang="en-US" sz="1800" b="1" u="none" strike="noStrike" dirty="0" smtClean="0">
                          <a:effectLst/>
                        </a:rPr>
                        <a:t>的填报进度情况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  <a:tr h="4136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2000" b="1" u="none" strike="noStrike" dirty="0">
                          <a:effectLst/>
                        </a:rPr>
                        <a:t>12.</a:t>
                      </a:r>
                      <a:r>
                        <a:rPr lang="zh-CN" altLang="en-US" sz="2000" b="1" u="none" strike="noStrike" dirty="0">
                          <a:effectLst/>
                        </a:rPr>
                        <a:t>残疾人录入管理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1" u="none" strike="noStrike" dirty="0">
                          <a:effectLst/>
                        </a:rPr>
                        <a:t>跟踪残疾人调查表</a:t>
                      </a:r>
                      <a:r>
                        <a:rPr lang="zh-CN" altLang="en-US" sz="1800" b="1" u="none" strike="noStrike" dirty="0" smtClean="0">
                          <a:effectLst/>
                        </a:rPr>
                        <a:t>的填报进度情况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1237422" y="904949"/>
            <a:ext cx="10952991" cy="218521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endParaRPr lang="en-US" altLang="zh-CN" sz="3600" b="1" dirty="0" smtClean="0"/>
          </a:p>
          <a:p>
            <a:r>
              <a:rPr lang="zh-CN" altLang="en-US" sz="3600" b="1" dirty="0" smtClean="0"/>
              <a:t>系统包含以下角色：</a:t>
            </a:r>
            <a:endParaRPr lang="en-US" altLang="zh-CN" sz="3600" b="1" dirty="0" smtClean="0"/>
          </a:p>
          <a:p>
            <a:r>
              <a:rPr lang="en-US" altLang="zh-CN" sz="3200" b="1" dirty="0" smtClean="0"/>
              <a:t>	</a:t>
            </a:r>
            <a:r>
              <a:rPr lang="zh-CN" altLang="en-US" sz="3200" dirty="0" smtClean="0"/>
              <a:t>录入人员、街乡镇管理员、市区县管理员、各功能对应角色</a:t>
            </a:r>
            <a:endParaRPr lang="en-US" altLang="zh-CN" sz="3200" dirty="0" smtClean="0"/>
          </a:p>
        </p:txBody>
      </p:sp>
      <p:grpSp>
        <p:nvGrpSpPr>
          <p:cNvPr id="50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三   系统角色、权限说明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77379" y="2879065"/>
            <a:ext cx="1010240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altLang="zh-CN" sz="3600" b="1" dirty="0">
              <a:solidFill>
                <a:prstClr val="black"/>
              </a:solidFill>
            </a:endParaRPr>
          </a:p>
          <a:p>
            <a:pPr lvl="0"/>
            <a:r>
              <a:rPr lang="zh-CN" altLang="en-US" sz="3600" b="1" dirty="0">
                <a:solidFill>
                  <a:prstClr val="black"/>
                </a:solidFill>
              </a:rPr>
              <a:t>数据权限说明：</a:t>
            </a:r>
            <a:endParaRPr lang="en-US" altLang="zh-CN" sz="3600" b="1" dirty="0">
              <a:solidFill>
                <a:prstClr val="black"/>
              </a:solidFill>
            </a:endParaRPr>
          </a:p>
          <a:p>
            <a:pPr lvl="0"/>
            <a:r>
              <a:rPr lang="zh-CN" altLang="en-US" sz="2800" dirty="0">
                <a:solidFill>
                  <a:prstClr val="black"/>
                </a:solidFill>
              </a:rPr>
              <a:t>          </a:t>
            </a:r>
            <a:r>
              <a:rPr lang="zh-CN" altLang="en-US" sz="3200" dirty="0">
                <a:solidFill>
                  <a:prstClr val="black"/>
                </a:solidFill>
              </a:rPr>
              <a:t>每个人只能看到本人所在区划及以下级别的数据。</a:t>
            </a:r>
            <a:endParaRPr lang="en-US" altLang="zh-CN" sz="32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7850" y="5373216"/>
            <a:ext cx="100800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系统登陆用户由</a:t>
            </a:r>
            <a:r>
              <a:rPr lang="zh-CN" altLang="en-US" sz="3200" dirty="0">
                <a:solidFill>
                  <a:srgbClr val="FF0000"/>
                </a:solidFill>
              </a:rPr>
              <a:t>区县残联</a:t>
            </a:r>
            <a:r>
              <a:rPr lang="en-US" altLang="zh-CN" sz="3200" dirty="0">
                <a:solidFill>
                  <a:srgbClr val="FF0000"/>
                </a:solidFill>
              </a:rPr>
              <a:t>CA</a:t>
            </a:r>
            <a:r>
              <a:rPr lang="zh-CN" altLang="en-US" sz="3200" dirty="0">
                <a:solidFill>
                  <a:srgbClr val="FF0000"/>
                </a:solidFill>
              </a:rPr>
              <a:t>系统</a:t>
            </a:r>
            <a:r>
              <a:rPr lang="zh-CN" altLang="en-US" sz="3200" dirty="0" smtClean="0">
                <a:solidFill>
                  <a:srgbClr val="FF0000"/>
                </a:solidFill>
              </a:rPr>
              <a:t>管理员创建</a:t>
            </a:r>
            <a:r>
              <a:rPr lang="zh-CN" altLang="en-US" sz="3200" dirty="0">
                <a:solidFill>
                  <a:srgbClr val="FF0000"/>
                </a:solidFill>
              </a:rPr>
              <a:t>账号和</a:t>
            </a:r>
            <a:r>
              <a:rPr lang="zh-CN" altLang="en-US" sz="3200" dirty="0" smtClean="0">
                <a:solidFill>
                  <a:srgbClr val="FF0000"/>
                </a:solidFill>
              </a:rPr>
              <a:t>密码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658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3594877" y="476673"/>
            <a:ext cx="6215107" cy="523436"/>
            <a:chOff x="1135485" y="476672"/>
            <a:chExt cx="356294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系统功能角色说明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三 系统角色、权限说明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188174"/>
              </p:ext>
            </p:extLst>
          </p:nvPr>
        </p:nvGraphicFramePr>
        <p:xfrm>
          <a:off x="1165982" y="928670"/>
          <a:ext cx="11024430" cy="5861685"/>
        </p:xfrm>
        <a:graphic>
          <a:graphicData uri="http://schemas.openxmlformats.org/drawingml/2006/table">
            <a:tbl>
              <a:tblPr/>
              <a:tblGrid>
                <a:gridCol w="1936724"/>
                <a:gridCol w="2830597"/>
                <a:gridCol w="1936724"/>
                <a:gridCol w="2085703"/>
                <a:gridCol w="2234682"/>
              </a:tblGrid>
              <a:tr h="32002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角色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录入人员</a:t>
                      </a:r>
                      <a:endParaRPr lang="zh-CN" altLang="en-US" sz="2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街</a:t>
                      </a:r>
                      <a:r>
                        <a:rPr lang="zh-CN" altLang="en-US" sz="2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乡镇管理员</a:t>
                      </a:r>
                      <a:endParaRPr lang="zh-CN" altLang="en-US" sz="2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市区</a:t>
                      </a:r>
                      <a:r>
                        <a:rPr lang="zh-CN" altLang="en-US" sz="22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县管理员</a:t>
                      </a:r>
                      <a:endParaRPr lang="zh-CN" altLang="en-US" sz="2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核查结果管理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持证残疾人管理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非持证残疾儿童管理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专项调查管理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调查封面管理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社区调查管理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调查底册管理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残疾人需求调查管理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抽样复录管理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复录样本管理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复录登记管理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复录数据比对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复核结果管理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2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查询统计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社区调查进度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残疾人调查进度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1308860" y="1071546"/>
            <a:ext cx="10644262" cy="378565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600" b="1" dirty="0" smtClean="0"/>
              <a:t>角色：录入人员</a:t>
            </a:r>
            <a:endParaRPr lang="en-US" altLang="zh-CN" sz="3600" b="1" dirty="0" smtClean="0"/>
          </a:p>
          <a:p>
            <a:endParaRPr lang="zh-CN" altLang="en-US" sz="3600" dirty="0" smtClean="0"/>
          </a:p>
          <a:p>
            <a:r>
              <a:rPr lang="zh-CN" altLang="en-US" sz="2800" b="1" dirty="0" smtClean="0"/>
              <a:t>业务描述：</a:t>
            </a:r>
            <a:r>
              <a:rPr lang="zh-CN" altLang="en-US" sz="2800" dirty="0" smtClean="0"/>
              <a:t>查看核查结果信息；导出、填写调查底册；填写、复录残疾人需求信息；比对复录结果；查询统计。</a:t>
            </a:r>
            <a:endParaRPr lang="en-US" altLang="zh-CN" sz="2800" dirty="0" smtClean="0"/>
          </a:p>
          <a:p>
            <a:endParaRPr lang="en-US" altLang="zh-CN" sz="2800" b="1" dirty="0" smtClean="0"/>
          </a:p>
          <a:p>
            <a:r>
              <a:rPr lang="zh-CN" altLang="en-US" sz="2800" b="1" dirty="0" smtClean="0"/>
              <a:t>功能点：</a:t>
            </a:r>
            <a:r>
              <a:rPr lang="zh-CN" altLang="en-US" sz="2800" dirty="0" smtClean="0"/>
              <a:t>持证残疾人管理、非持证残疾儿童管理、调查底册管理、残疾人需求调查管理、复录登记管理、复录数据比较、社区调查进度、残疾人调查进度</a:t>
            </a:r>
            <a:r>
              <a:rPr lang="en-US" altLang="zh-CN" sz="2800" b="1" dirty="0" smtClean="0"/>
              <a:t>	</a:t>
            </a:r>
            <a:endParaRPr lang="zh-CN" altLang="en-US" sz="2800" dirty="0"/>
          </a:p>
        </p:txBody>
      </p:sp>
      <p:cxnSp>
        <p:nvCxnSpPr>
          <p:cNvPr id="48" name="直接连接符 47"/>
          <p:cNvCxnSpPr/>
          <p:nvPr/>
        </p:nvCxnSpPr>
        <p:spPr>
          <a:xfrm>
            <a:off x="2773168" y="506132"/>
            <a:ext cx="0" cy="143702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三   系统角色、权限说明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1237421" y="1000108"/>
            <a:ext cx="10952991" cy="421653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600" b="1" dirty="0" smtClean="0"/>
              <a:t>角色：街乡镇管理员</a:t>
            </a:r>
            <a:endParaRPr lang="en-US" altLang="zh-CN" sz="3600" b="1" dirty="0" smtClean="0"/>
          </a:p>
          <a:p>
            <a:endParaRPr lang="zh-CN" altLang="en-US" sz="3600" dirty="0" smtClean="0"/>
          </a:p>
          <a:p>
            <a:r>
              <a:rPr lang="zh-CN" altLang="en-US" sz="2800" b="1" dirty="0" smtClean="0"/>
              <a:t>业务描述：</a:t>
            </a:r>
            <a:r>
              <a:rPr lang="zh-CN" altLang="en-US" sz="2800" dirty="0" smtClean="0"/>
              <a:t>查看核查结果信息；导出、填写调查底册；填写调查表封面；填写社区调查表；填写、复录残疾人需求信息；比对复录结果；查询统计。</a:t>
            </a:r>
            <a:endParaRPr lang="en-US" altLang="zh-CN" sz="2800" dirty="0" smtClean="0"/>
          </a:p>
          <a:p>
            <a:endParaRPr lang="en-US" altLang="zh-CN" sz="2800" b="1" dirty="0" smtClean="0"/>
          </a:p>
          <a:p>
            <a:r>
              <a:rPr lang="zh-CN" altLang="en-US" sz="2800" b="1" dirty="0" smtClean="0"/>
              <a:t>功能点： </a:t>
            </a:r>
            <a:r>
              <a:rPr lang="zh-CN" altLang="en-US" sz="2800" dirty="0" smtClean="0"/>
              <a:t>持证残疾人管理、非持证残疾儿童管理、调查封面管理、社区调查管理、调查底册管理、残疾人需求调查管理、复录登记管理、复录数据比较、社区调查进度、残疾人调查进度</a:t>
            </a:r>
            <a:endParaRPr lang="zh-CN" altLang="en-US" sz="2800" dirty="0"/>
          </a:p>
        </p:txBody>
      </p:sp>
      <p:grpSp>
        <p:nvGrpSpPr>
          <p:cNvPr id="2" name="组合 46"/>
          <p:cNvGrpSpPr/>
          <p:nvPr/>
        </p:nvGrpSpPr>
        <p:grpSpPr>
          <a:xfrm>
            <a:off x="3594877" y="476673"/>
            <a:ext cx="6215107" cy="523220"/>
            <a:chOff x="1135485" y="476672"/>
            <a:chExt cx="3562946" cy="9537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135485" y="476672"/>
              <a:ext cx="3562946" cy="95371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系统角色说明</a:t>
              </a:r>
              <a:endParaRPr lang="zh-CN" altLang="en-US" sz="2800" b="1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三  系统角色、权限说明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1237422" y="1000108"/>
            <a:ext cx="10715700" cy="526297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800" b="1" dirty="0" smtClean="0"/>
              <a:t>角色：市区县管理员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zh-CN" altLang="en-US" sz="2800" b="1" dirty="0" smtClean="0"/>
              <a:t>业务描述：</a:t>
            </a:r>
            <a:r>
              <a:rPr lang="zh-CN" altLang="en-US" sz="2800" dirty="0" smtClean="0"/>
              <a:t>查询、</a:t>
            </a:r>
            <a:r>
              <a:rPr lang="zh-CN" altLang="en-US" sz="2800" dirty="0"/>
              <a:t>查看</a:t>
            </a:r>
            <a:r>
              <a:rPr lang="zh-CN" altLang="en-US" sz="2800" dirty="0" smtClean="0"/>
              <a:t>核查结果信息；导出、填写调查底册；填写调查表封面；填写社区调查表；填写、复录残疾人需求信息；生成抽样数据；查看复录结果；比对复录结果；查询统计。</a:t>
            </a:r>
            <a:endParaRPr lang="en-US" altLang="zh-CN" sz="2800" dirty="0" smtClean="0"/>
          </a:p>
          <a:p>
            <a:endParaRPr lang="en-US" altLang="zh-CN" sz="2800" b="1" dirty="0" smtClean="0"/>
          </a:p>
          <a:p>
            <a:r>
              <a:rPr lang="zh-CN" altLang="en-US" sz="2800" b="1" dirty="0" smtClean="0"/>
              <a:t>功能点：</a:t>
            </a:r>
            <a:r>
              <a:rPr lang="zh-CN" altLang="en-US" sz="2800" dirty="0" smtClean="0"/>
              <a:t>持证残疾人管理、非持证残疾儿童管理、</a:t>
            </a:r>
            <a:r>
              <a:rPr lang="zh-CN" altLang="en-US" sz="2800" dirty="0" smtClean="0">
                <a:solidFill>
                  <a:srgbClr val="FF0000"/>
                </a:solidFill>
              </a:rPr>
              <a:t>调查封面管理、社区调查管理、调查底册管理、残疾人需求调查管理</a:t>
            </a:r>
            <a:r>
              <a:rPr lang="zh-CN" altLang="en-US" sz="2800" dirty="0" smtClean="0"/>
              <a:t>、复录抽样管理、</a:t>
            </a:r>
            <a:r>
              <a:rPr lang="zh-CN" altLang="en-US" sz="2800" dirty="0" smtClean="0">
                <a:solidFill>
                  <a:srgbClr val="FF0000"/>
                </a:solidFill>
              </a:rPr>
              <a:t>复录登记管理</a:t>
            </a:r>
            <a:r>
              <a:rPr lang="zh-CN" altLang="en-US" sz="2800" dirty="0" smtClean="0"/>
              <a:t>、复录数据比较、复核结果管理、社区调查进度、残疾人调查进度</a:t>
            </a:r>
            <a:r>
              <a:rPr lang="en-US" altLang="zh-CN" sz="2800" dirty="0" smtClean="0"/>
              <a:t>	</a:t>
            </a:r>
          </a:p>
          <a:p>
            <a:endParaRPr lang="en-US" altLang="zh-CN" sz="2800" b="1" dirty="0" smtClean="0"/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注：红色的市级人员只有查看没有修改权限。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grpSp>
        <p:nvGrpSpPr>
          <p:cNvPr id="3" name="组合 49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5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7205" y="1000970"/>
            <a:ext cx="587441" cy="492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三  系统角色、权限说明</a:t>
            </a:r>
            <a:endParaRPr lang="zh-CN" altLang="en-US" sz="2400" b="1" spc="24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3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元素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2384</TotalTime>
  <Words>1684</Words>
  <Application>Microsoft Office PowerPoint</Application>
  <PresentationFormat>自定义</PresentationFormat>
  <Paragraphs>337</Paragraphs>
  <Slides>37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Dell</cp:lastModifiedBy>
  <cp:revision>289</cp:revision>
  <dcterms:created xsi:type="dcterms:W3CDTF">2012-09-28T06:21:52Z</dcterms:created>
  <dcterms:modified xsi:type="dcterms:W3CDTF">2014-11-25T04:17:19Z</dcterms:modified>
</cp:coreProperties>
</file>