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304" r:id="rId5"/>
    <p:sldId id="326" r:id="rId6"/>
    <p:sldId id="305" r:id="rId7"/>
    <p:sldId id="331" r:id="rId8"/>
    <p:sldId id="327" r:id="rId9"/>
    <p:sldId id="306" r:id="rId10"/>
    <p:sldId id="308" r:id="rId11"/>
    <p:sldId id="311" r:id="rId12"/>
    <p:sldId id="312" r:id="rId13"/>
    <p:sldId id="309" r:id="rId14"/>
    <p:sldId id="313" r:id="rId15"/>
    <p:sldId id="314" r:id="rId16"/>
    <p:sldId id="328" r:id="rId17"/>
    <p:sldId id="310" r:id="rId18"/>
    <p:sldId id="329" r:id="rId19"/>
    <p:sldId id="307" r:id="rId20"/>
    <p:sldId id="316" r:id="rId21"/>
    <p:sldId id="317" r:id="rId22"/>
    <p:sldId id="318" r:id="rId23"/>
    <p:sldId id="319" r:id="rId24"/>
    <p:sldId id="321" r:id="rId25"/>
    <p:sldId id="320" r:id="rId26"/>
    <p:sldId id="330" r:id="rId27"/>
    <p:sldId id="322" r:id="rId28"/>
    <p:sldId id="323" r:id="rId29"/>
    <p:sldId id="324" r:id="rId30"/>
    <p:sldId id="325" r:id="rId31"/>
    <p:sldId id="266" r:id="rId3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2E6"/>
    <a:srgbClr val="2864E6"/>
    <a:srgbClr val="2878E6"/>
    <a:srgbClr val="287F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19" autoAdjust="0"/>
  </p:normalViewPr>
  <p:slideViewPr>
    <p:cSldViewPr>
      <p:cViewPr varScale="1">
        <p:scale>
          <a:sx n="64" d="100"/>
          <a:sy n="64" d="100"/>
        </p:scale>
        <p:origin x="101" y="28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E74C0-ABDD-4ED7-B4D3-587367ECFD21}" type="datetimeFigureOut">
              <a:rPr lang="en-US" smtClean="0"/>
              <a:pPr/>
              <a:t>11/24/2014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5E88F-9C7C-4316-9996-A37CDB1DFD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36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853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853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188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44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dirty="0" smtClean="0"/>
              <a:t>要严格按照系统设定的数据审核规则，对发现的错误，由同级或下级专项调查办公室专业人员进行认真核实订正，并做好记录《数据修改记录单》。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49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6" descr="3DSYRW_5020.jpg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36" b="90000" l="9943" r="965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498" y="620688"/>
            <a:ext cx="5851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0" y="4149080"/>
            <a:ext cx="12190412" cy="139033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262558" y="404664"/>
            <a:ext cx="3592078" cy="576064"/>
            <a:chOff x="54856" y="404664"/>
            <a:chExt cx="3592078" cy="576064"/>
          </a:xfrm>
        </p:grpSpPr>
        <p:sp>
          <p:nvSpPr>
            <p:cNvPr id="47" name="TextBox 46"/>
            <p:cNvSpPr txBox="1"/>
            <p:nvPr userDrawn="1"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rgbClr val="36B2E6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48" name="Picture 2" descr="C:\Users\YASHA\Desktop\残联LOGO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748218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" name="矩形 9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2175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112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85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13" name="斜纹 12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 rot="18928564">
            <a:off x="11386344" y="63321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7" name="斜纹 6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 rot="18928564">
            <a:off x="11386344" y="63321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990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334566" y="0"/>
            <a:ext cx="864096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406574" y="0"/>
            <a:ext cx="864096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832225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597170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404664"/>
            <a:ext cx="12190412" cy="576064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22598" y="0"/>
            <a:ext cx="2088232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0847734" y="530370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1" r:id="rId4"/>
    <p:sldLayoutId id="2147483652" r:id="rId5"/>
    <p:sldLayoutId id="2147483665" r:id="rId6"/>
    <p:sldLayoutId id="2147483666" r:id="rId7"/>
    <p:sldLayoutId id="2147483653" r:id="rId8"/>
    <p:sldLayoutId id="2147483654" r:id="rId9"/>
    <p:sldLayoutId id="2147483667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3" r:id="rId18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4646" y="4265220"/>
            <a:ext cx="10341293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专项调查数据处理工作细则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71470" y="594928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064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8507288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二）区（县）专项调查办公室负责：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．认真贯彻执行市专项调查办公室制定的数据处理工作细则，根据本地区的实际情况，制定本地数据处理工作细则；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．组织本级和下级专项调查数据处理培训和试点；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797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9721080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二）区（县）专项调查办公室负责：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．组织完成本地区调查数据的录入和净化。具体工作包括：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）数据接收：接收下级专项调查办公室通过网络上报的调查数据，并进行审核验收。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）数据汇总：对下级上报的调查数据进行审核查询、汇总。待本辖区数据报齐并统一审核后，形成本地区审核结果清单及说明，进行数据的汇总和制表。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）数据上报：按照市专项调查办公室统一规定，按时报送。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32476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9505056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二）区（县）专项调查办公室负责：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．组织相关的数据处理人员，完成调查数据录入的抽查和复核工作；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．对下级专项调查办公室数据处理工作进行指导、监督、检查各数据录入点的工作，及时反映和解决数据处理中的问题；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．组织完成本区县数据处理工作总结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916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8507288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（三）街道（乡镇）级专项调查办公室负责：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．认真贯彻执行本市和区（县）残疾人基本服务状况和需求专项调查数据处理工作细则和具体措施。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49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237422" y="1000108"/>
            <a:ext cx="10715700" cy="494974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（三）街道（乡镇）级专项调查办公室负责：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．在区（县）专项调查办公室的统一安排下，组织相关的数据处理人员，完成此次专项调查数据及调查表封面的录入、审核、汇总、上报工作。具体工作包括：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）数据录入：负责组织完成本辖区调查表及封面的录入工作；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）数据审核：对调查数据进行表内、表间、调查对象间的逻辑及数量关系审核，经核实后，完成数据的净化工作；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）数据汇总：按照上级专项调查办公室的要求，对调查资料进行综合汇总；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）数据上报：将审定通过的调查数据，采用规定的方式按时上报区（县）专项调查办公室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714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451736" y="1142984"/>
            <a:ext cx="9587408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（三）街道（乡镇）级专项调查办公室负责：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．根据本地区数据处理任务量，在上级规定的时间内组织数据处理队伍、配置相应的计算机设备和网络带宽（人均带宽不低于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．做好数据处理阶段调查表的管理工作，数据处理工作完成后，按照有关要求做好调查表的交接。</a:t>
            </a:r>
          </a:p>
        </p:txBody>
      </p:sp>
    </p:spTree>
    <p:extLst>
      <p:ext uri="{BB962C8B-B14F-4D97-AF65-F5344CB8AC3E}">
        <p14:creationId xmlns:p14="http://schemas.microsoft.com/office/powerpoint/2010/main" val="216281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 smtClean="0">
                <a:solidFill>
                  <a:srgbClr val="287FE6"/>
                </a:solidFill>
                <a:ea typeface="微软雅黑" pitchFamily="34" charset="-122"/>
              </a:rPr>
              <a:t>数据上报</a:t>
            </a:r>
            <a:endParaRPr lang="zh-CN" altLang="en-US" sz="3200" b="0" dirty="0">
              <a:solidFill>
                <a:srgbClr val="287FE6"/>
              </a:solidFill>
              <a:ea typeface="微软雅黑" pitchFamily="34" charset="-122"/>
            </a:endParaRP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200" noProof="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4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257135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数据上报 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214422"/>
            <a:ext cx="8507288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各区（县）专项调查办公室必须按照市专项调查办公室规定的格式、内容，在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日前通过网络系统上报调查数据，同时上报由本区（县）专项调查工作联席会议召集人签字批准并加盖公章的数据情况报告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区（县）级专项调查办公室根据本区（县）的实际情况规定对街道（乡镇）数据的上报时间和要求。</a:t>
            </a:r>
          </a:p>
        </p:txBody>
      </p:sp>
    </p:spTree>
    <p:extLst>
      <p:ext uri="{BB962C8B-B14F-4D97-AF65-F5344CB8AC3E}">
        <p14:creationId xmlns:p14="http://schemas.microsoft.com/office/powerpoint/2010/main" val="2907582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 smtClean="0">
                <a:solidFill>
                  <a:srgbClr val="287FE6"/>
                </a:solidFill>
                <a:ea typeface="微软雅黑" pitchFamily="34" charset="-122"/>
              </a:rPr>
              <a:t>数据录入</a:t>
            </a:r>
            <a:endParaRPr lang="zh-CN" altLang="en-US" sz="3200" b="0" dirty="0">
              <a:solidFill>
                <a:srgbClr val="287FE6"/>
              </a:solidFill>
              <a:ea typeface="微软雅黑" pitchFamily="34" charset="-122"/>
            </a:endParaRP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200" dirty="0">
                <a:solidFill>
                  <a:srgbClr val="287FE6"/>
                </a:solidFill>
                <a:latin typeface="Broadway" pitchFamily="82" charset="0"/>
                <a:ea typeface="微软雅黑"/>
              </a:rPr>
              <a:t>5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191386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451736" y="1214422"/>
            <a:ext cx="857339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、入户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从系统中导出调查底册，然后入户调查，完成调查表的填写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调查底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册由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系统自动生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、计算机录入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录入人员和复录人员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由区县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残联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组织，须由区县残联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系统管理员创建相关人员账号及密码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560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54846" y="1844824"/>
            <a:ext cx="6450707" cy="569180"/>
            <a:chOff x="3779912" y="1777380"/>
            <a:chExt cx="4896544" cy="432048"/>
          </a:xfrm>
        </p:grpSpPr>
        <p:sp>
          <p:nvSpPr>
            <p:cNvPr id="12" name="矩形 11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2368" y="1824127"/>
              <a:ext cx="4078064" cy="35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调查组织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54846" y="2773613"/>
            <a:ext cx="6450707" cy="569180"/>
            <a:chOff x="3779912" y="1777380"/>
            <a:chExt cx="4896544" cy="432048"/>
          </a:xfrm>
        </p:grpSpPr>
        <p:sp>
          <p:nvSpPr>
            <p:cNvPr id="16" name="矩形 15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82368" y="1824127"/>
              <a:ext cx="4078064" cy="35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填报内容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718942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790950" y="507827"/>
            <a:ext cx="298467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目录页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38" name="TextBox 37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3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2854846" y="3709717"/>
            <a:ext cx="6450707" cy="569180"/>
            <a:chOff x="3779912" y="1777380"/>
            <a:chExt cx="4896544" cy="432048"/>
          </a:xfrm>
        </p:grpSpPr>
        <p:sp>
          <p:nvSpPr>
            <p:cNvPr id="20" name="矩形 19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3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4382368" y="1824127"/>
              <a:ext cx="4078064" cy="35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职责分工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54846" y="4573813"/>
            <a:ext cx="6450707" cy="569180"/>
            <a:chOff x="3779912" y="1777380"/>
            <a:chExt cx="4896544" cy="432048"/>
          </a:xfrm>
        </p:grpSpPr>
        <p:sp>
          <p:nvSpPr>
            <p:cNvPr id="24" name="矩形 23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4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6" name="TextBox 17"/>
            <p:cNvSpPr txBox="1"/>
            <p:nvPr/>
          </p:nvSpPr>
          <p:spPr>
            <a:xfrm>
              <a:off x="4382368" y="1824127"/>
              <a:ext cx="4078064" cy="35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数据上报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54846" y="5437909"/>
            <a:ext cx="6450707" cy="569180"/>
            <a:chOff x="3779912" y="1777380"/>
            <a:chExt cx="4896544" cy="432048"/>
          </a:xfrm>
        </p:grpSpPr>
        <p:sp>
          <p:nvSpPr>
            <p:cNvPr id="29" name="矩形 28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5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4382368" y="1824127"/>
              <a:ext cx="4078064" cy="35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数据复录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39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35896" y="476672"/>
            <a:ext cx="3539430" cy="523220"/>
            <a:chOff x="1159000" y="476672"/>
            <a:chExt cx="3539430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8"/>
            <p:cNvSpPr txBox="1"/>
            <p:nvPr/>
          </p:nvSpPr>
          <p:spPr>
            <a:xfrm>
              <a:off x="1713757" y="476672"/>
              <a:ext cx="298467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数据录入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--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社区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6814" y="975045"/>
            <a:ext cx="8304762" cy="587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1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35896" y="476672"/>
            <a:ext cx="4095698" cy="954107"/>
            <a:chOff x="1159000" y="476672"/>
            <a:chExt cx="3346734" cy="95410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8"/>
            <p:cNvSpPr txBox="1"/>
            <p:nvPr/>
          </p:nvSpPr>
          <p:spPr>
            <a:xfrm>
              <a:off x="1521061" y="476672"/>
              <a:ext cx="2984673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数据录入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调查底册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70" y="2150376"/>
            <a:ext cx="10864989" cy="330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06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35896" y="476672"/>
            <a:ext cx="4475534" cy="954107"/>
            <a:chOff x="1159000" y="476672"/>
            <a:chExt cx="3346734" cy="95410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8"/>
            <p:cNvSpPr txBox="1"/>
            <p:nvPr/>
          </p:nvSpPr>
          <p:spPr>
            <a:xfrm>
              <a:off x="1521061" y="476672"/>
              <a:ext cx="2984673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数据录入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调查表封面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950" y="1268760"/>
            <a:ext cx="5184576" cy="555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3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35896" y="476672"/>
            <a:ext cx="4475534" cy="523220"/>
            <a:chOff x="1159000" y="476672"/>
            <a:chExt cx="3346734" cy="52322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8"/>
            <p:cNvSpPr txBox="1"/>
            <p:nvPr/>
          </p:nvSpPr>
          <p:spPr>
            <a:xfrm>
              <a:off x="1521061" y="476672"/>
              <a:ext cx="2984673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数据录入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调查表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694" y="1053590"/>
            <a:ext cx="5040560" cy="56995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270" y="1121359"/>
            <a:ext cx="4843403" cy="573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38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80038" y="481935"/>
            <a:ext cx="5344125" cy="954107"/>
            <a:chOff x="1159000" y="476672"/>
            <a:chExt cx="3346734" cy="95410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159000" y="530370"/>
              <a:ext cx="0" cy="261937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8"/>
            <p:cNvSpPr txBox="1"/>
            <p:nvPr/>
          </p:nvSpPr>
          <p:spPr>
            <a:xfrm>
              <a:off x="1521061" y="476672"/>
              <a:ext cx="2984673" cy="954107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数据录入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数据修改记录单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708636"/>
              </p:ext>
            </p:extLst>
          </p:nvPr>
        </p:nvGraphicFramePr>
        <p:xfrm>
          <a:off x="2206774" y="2069746"/>
          <a:ext cx="8928992" cy="4752522"/>
        </p:xfrm>
        <a:graphic>
          <a:graphicData uri="http://schemas.openxmlformats.org/drawingml/2006/table">
            <a:tbl>
              <a:tblPr/>
              <a:tblGrid>
                <a:gridCol w="828939"/>
                <a:gridCol w="1079829"/>
                <a:gridCol w="1525409"/>
                <a:gridCol w="1130676"/>
                <a:gridCol w="1013593"/>
                <a:gridCol w="954718"/>
                <a:gridCol w="2395828"/>
              </a:tblGrid>
              <a:tr h="451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身份证号</a:t>
                      </a: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残疾证号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错误项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原值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修改值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修改原因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7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原录人签字：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1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核查人签字：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803" marR="6380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5519142" y="1484784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数据修改记录</a:t>
            </a:r>
            <a:r>
              <a:rPr lang="zh-CN" altLang="zh-CN" sz="2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</a:t>
            </a:r>
            <a:endParaRPr lang="zh-CN" altLang="en-US" sz="2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861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数据录入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9787006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一户多残：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属于一户多残的各残疾人成员，在填写各自的调查表时，此处残疾人信息是相互补充的，不允许出现本户残疾成员以外的残疾人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例如：甲的调查表填写了乙、丙两人；那么填写乙的调查表时，此处只能填写甲、丙两人；同样，填写丙的调查表时，此处只允许填写甲、乙两人）。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且本处填写的残疾人，全部都必须在调查底册中列出，如果底册中不存在，则不允许录入。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732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 smtClean="0">
                <a:solidFill>
                  <a:srgbClr val="287FE6"/>
                </a:solidFill>
                <a:ea typeface="微软雅黑" pitchFamily="34" charset="-122"/>
              </a:rPr>
              <a:t>数据复录</a:t>
            </a:r>
            <a:endParaRPr lang="zh-CN" altLang="en-US" sz="3200" b="0" dirty="0">
              <a:solidFill>
                <a:srgbClr val="287FE6"/>
              </a:solidFill>
              <a:ea typeface="微软雅黑" pitchFamily="34" charset="-122"/>
            </a:endParaRP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200" dirty="0">
                <a:solidFill>
                  <a:srgbClr val="287FE6"/>
                </a:solidFill>
                <a:latin typeface="Broadway" pitchFamily="82" charset="0"/>
                <a:ea typeface="微软雅黑"/>
              </a:rPr>
              <a:t>6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267219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数据复录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214422"/>
            <a:ext cx="857339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县专项调查办公室要对调查数据录入质量组织复录，以减少数据的再生性差错。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）针对调查表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i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两个核心指标</a:t>
            </a:r>
            <a:endParaRPr lang="en-US" altLang="zh-CN" sz="2400" i="1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复录比例不低于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％，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指标复录差错率要求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562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数据复录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451736" y="1142984"/>
            <a:ext cx="9606322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具体做法：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、区县专项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调查办公室随机抽取部分村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社区残疾人调查数据（总人数不低于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），作为抽样样本进行复录。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整社区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有抽中的村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社区总人数不少于全县应调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  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、通过系统比对功能，对原始录入数据和复录数据进行一致性校验。对于不一致的记录，须对照调查表，对原始录入数据和复录数据进行检查并核实修改。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642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数据复录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451736" y="1142984"/>
            <a:ext cx="953488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、复录结果处理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2400" i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原始录入数据错误</a:t>
            </a:r>
            <a:r>
              <a:rPr lang="zh-CN" altLang="zh-CN" sz="2400" i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en-US" altLang="zh-CN" sz="2400" i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认定调查数据有效，允许上报。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zh-CN" sz="2400" i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原始录入数据错误</a:t>
            </a:r>
            <a:r>
              <a:rPr lang="zh-CN" altLang="zh-CN" sz="2400" i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en-US" altLang="zh-CN" sz="2400" i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需在本区县下重新抽样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（重新抽样的数据不包含第一次复录的数据），再次进行复录。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如果原始录入数据错误率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数据有效，允许上报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如果原始录入数据错误率仍然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本区县的调查数据需要进行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4013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 smtClean="0">
                <a:solidFill>
                  <a:srgbClr val="287FE6"/>
                </a:solidFill>
                <a:ea typeface="微软雅黑" pitchFamily="34" charset="-122"/>
              </a:rPr>
              <a:t>调查组织</a:t>
            </a:r>
            <a:endParaRPr lang="zh-CN" altLang="en-US" sz="3200" b="0" dirty="0">
              <a:solidFill>
                <a:srgbClr val="287FE6"/>
              </a:solidFill>
              <a:ea typeface="微软雅黑" pitchFamily="34" charset="-122"/>
            </a:endParaRP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87FE6"/>
                </a:solidFill>
                <a:effectLst/>
                <a:uLnTx/>
                <a:uFillTx/>
                <a:latin typeface="Broadway" pitchFamily="82" charset="0"/>
                <a:ea typeface="微软雅黑"/>
              </a:rPr>
              <a:t>1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65275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数据复录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142984"/>
            <a:ext cx="857339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、调查表封面各个项值与底册汇总数据完全一致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、调查表封面中完成调查数与填写的调查表总数一致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、社区表数和行政区划数一致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、复录错误全部修正，错误率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低于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866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-1" y="2215544"/>
            <a:ext cx="12190413" cy="2222508"/>
          </a:xfrm>
          <a:prstGeom prst="rect">
            <a:avLst/>
          </a:prstGeom>
          <a:solidFill>
            <a:srgbClr val="36B2E6"/>
          </a:solidFill>
          <a:ln w="9525">
            <a:noFill/>
            <a:miter lim="800000"/>
            <a:headEnd/>
            <a:tailEnd/>
          </a:ln>
        </p:spPr>
        <p:txBody>
          <a:bodyPr wrap="none" lIns="91417" tIns="45708" rIns="91417" bIns="4570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17901" y="2865146"/>
            <a:ext cx="3647106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en-US" sz="5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观看！</a:t>
            </a:r>
            <a:endParaRPr lang="zh-CN" altLang="en-US" sz="5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2558" y="404664"/>
            <a:ext cx="3592078" cy="576064"/>
            <a:chOff x="54856" y="404664"/>
            <a:chExt cx="3592078" cy="576064"/>
          </a:xfrm>
        </p:grpSpPr>
        <p:sp>
          <p:nvSpPr>
            <p:cNvPr id="16" name="TextBox 1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rgbClr val="36B2E6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3235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调查组织</a:t>
            </a:r>
          </a:p>
        </p:txBody>
      </p:sp>
      <p:sp>
        <p:nvSpPr>
          <p:cNvPr id="19" name="矩形 18"/>
          <p:cNvSpPr/>
          <p:nvPr/>
        </p:nvSpPr>
        <p:spPr>
          <a:xfrm>
            <a:off x="1451736" y="1142984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全国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残疾人基本服务状况和需求专项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调查数据处理工作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系统由北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京市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残联统一开发部署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、在街道（乡镇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织数据录入，市、区（县）、街道（乡镇）、社区（村）四级处理。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街道（乡镇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）统一录入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人员、设备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互联网、培训的组织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+mj-lt"/>
              <a:buAutoNum type="arabicPeriod"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调查时间节点：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131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 smtClean="0">
                <a:solidFill>
                  <a:srgbClr val="287FE6"/>
                </a:solidFill>
                <a:ea typeface="微软雅黑" pitchFamily="34" charset="-122"/>
              </a:rPr>
              <a:t>填报内容及流程</a:t>
            </a:r>
            <a:endParaRPr lang="zh-CN" altLang="en-US" sz="3200" b="0" dirty="0">
              <a:solidFill>
                <a:srgbClr val="287FE6"/>
              </a:solidFill>
              <a:ea typeface="微软雅黑" pitchFamily="34" charset="-122"/>
            </a:endParaRP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200" dirty="0">
                <a:solidFill>
                  <a:srgbClr val="287FE6"/>
                </a:solidFill>
                <a:latin typeface="Broadway" pitchFamily="82" charset="0"/>
                <a:ea typeface="微软雅黑"/>
              </a:rPr>
              <a:t>2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73671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填报内容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9" y="1142984"/>
            <a:ext cx="1081011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（一）工作内容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《全国残疾人基本服务状况和需求专项调查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残疾人调查表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《全国残疾人基本服务状况和需求专项调查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社区调查表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残疾人基本服务状况和需求专项调查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调查表封面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残疾人基本服务状况和需求专项调查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残疾人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专项调查底册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（二）数据量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以村（社区）为单位填报的《社区调查表》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调查表封面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6900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以残疾人为单位填报的《残疾人调查表》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及专项调查底册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456934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填报流程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 descr="C:\Users\Administrator\Documents\Tencent Files\254452315\FileRecv\流程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4810" y="1214422"/>
            <a:ext cx="7215238" cy="601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6934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9876" y="454977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占位符 3"/>
          <p:cNvSpPr txBox="1">
            <a:spLocks/>
          </p:cNvSpPr>
          <p:nvPr/>
        </p:nvSpPr>
        <p:spPr>
          <a:xfrm>
            <a:off x="3563888" y="2780928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0" dirty="0">
                <a:solidFill>
                  <a:srgbClr val="287FE6"/>
                </a:solidFill>
                <a:ea typeface="微软雅黑" pitchFamily="34" charset="-122"/>
              </a:rPr>
              <a:t>职责分工</a:t>
            </a: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095" y="2564904"/>
            <a:ext cx="210088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0200" noProof="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3</a:t>
            </a:r>
            <a:endParaRPr kumimoji="0" lang="zh-CN" altLang="en-US" sz="20200" b="1" i="0" u="none" strike="noStrike" kern="1200" cap="none" spc="0" normalizeH="0" baseline="0" noProof="0" dirty="0">
              <a:ln>
                <a:noFill/>
              </a:ln>
              <a:solidFill>
                <a:srgbClr val="287FE6"/>
              </a:solidFill>
              <a:effectLst/>
              <a:uLnTx/>
              <a:uFillTx/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7904" y="530370"/>
            <a:ext cx="0" cy="261937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1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61487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856" y="404664"/>
            <a:ext cx="3592078" cy="576064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/>
              <a:r>
                <a:rPr lang="zh-CN" altLang="en-US" sz="1800" b="1" kern="1200" dirty="0" smtClean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市残联专项调查工作办公室</a:t>
              </a:r>
              <a:endParaRPr lang="zh-CN" altLang="en-US" sz="1800" b="1" kern="1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endParaRPr>
            </a:p>
          </p:txBody>
        </p:sp>
        <p:pic>
          <p:nvPicPr>
            <p:cNvPr id="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1630710" y="2153098"/>
            <a:ext cx="0" cy="437224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467204" y="980728"/>
            <a:ext cx="587441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144000" rIns="72000" anchor="ctr">
            <a:spAutoFit/>
          </a:bodyPr>
          <a:lstStyle/>
          <a:p>
            <a:pPr algn="ctr"/>
            <a:r>
              <a:rPr lang="zh-CN" altLang="en-US" sz="2400" spc="2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职责分工</a:t>
            </a: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380298" y="1071546"/>
            <a:ext cx="10297144" cy="48245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（一）市专项调查办公室负责：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．制定本市专项调查数据处理工作细则；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．组织完成全市统一数据处理软件的研制开发和数据处理测试；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．组织对各区（县）专项调查办公室的技术培训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工作，组织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市级数据处理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试点；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．对各区（县）专项调查数据处理过程中相关工作进行技术指导；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．对各区（县）上报数据进行验收检查，完成市级数据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汇总；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．做好数据处理的技术保障与支持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．组织完成数据处理工作的总结。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4622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元素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</TotalTime>
  <Words>1536</Words>
  <Application>Microsoft Office PowerPoint</Application>
  <PresentationFormat>自定义</PresentationFormat>
  <Paragraphs>332</Paragraphs>
  <Slides>31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经典繁仿黑</vt:lpstr>
      <vt:lpstr>宋体</vt:lpstr>
      <vt:lpstr>微软雅黑</vt:lpstr>
      <vt:lpstr>Arial</vt:lpstr>
      <vt:lpstr>Broadway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安玉峰</cp:lastModifiedBy>
  <cp:revision>113</cp:revision>
  <dcterms:created xsi:type="dcterms:W3CDTF">2012-09-28T06:21:52Z</dcterms:created>
  <dcterms:modified xsi:type="dcterms:W3CDTF">2014-11-24T02:33:43Z</dcterms:modified>
</cp:coreProperties>
</file>