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sldIdLst>
    <p:sldId id="256" r:id="rId2"/>
    <p:sldId id="258" r:id="rId3"/>
    <p:sldId id="328" r:id="rId4"/>
    <p:sldId id="260" r:id="rId5"/>
    <p:sldId id="308" r:id="rId6"/>
    <p:sldId id="309" r:id="rId7"/>
    <p:sldId id="380" r:id="rId8"/>
    <p:sldId id="327" r:id="rId9"/>
    <p:sldId id="305" r:id="rId10"/>
    <p:sldId id="311" r:id="rId11"/>
    <p:sldId id="312" r:id="rId12"/>
    <p:sldId id="314" r:id="rId13"/>
    <p:sldId id="315" r:id="rId14"/>
    <p:sldId id="313" r:id="rId15"/>
    <p:sldId id="316" r:id="rId16"/>
    <p:sldId id="381" r:id="rId17"/>
    <p:sldId id="317" r:id="rId18"/>
    <p:sldId id="318" r:id="rId19"/>
    <p:sldId id="319" r:id="rId20"/>
    <p:sldId id="382" r:id="rId21"/>
    <p:sldId id="321" r:id="rId22"/>
    <p:sldId id="322" r:id="rId23"/>
    <p:sldId id="323" r:id="rId24"/>
    <p:sldId id="325" r:id="rId25"/>
    <p:sldId id="326" r:id="rId26"/>
    <p:sldId id="324" r:id="rId27"/>
    <p:sldId id="329" r:id="rId28"/>
    <p:sldId id="332" r:id="rId29"/>
    <p:sldId id="331" r:id="rId30"/>
    <p:sldId id="330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68" r:id="rId40"/>
    <p:sldId id="341" r:id="rId41"/>
    <p:sldId id="342" r:id="rId42"/>
    <p:sldId id="347" r:id="rId43"/>
    <p:sldId id="348" r:id="rId44"/>
    <p:sldId id="349" r:id="rId45"/>
    <p:sldId id="350" r:id="rId46"/>
    <p:sldId id="351" r:id="rId47"/>
    <p:sldId id="383" r:id="rId48"/>
    <p:sldId id="352" r:id="rId49"/>
    <p:sldId id="353" r:id="rId50"/>
    <p:sldId id="354" r:id="rId51"/>
    <p:sldId id="355" r:id="rId52"/>
    <p:sldId id="356" r:id="rId53"/>
    <p:sldId id="357" r:id="rId54"/>
    <p:sldId id="359" r:id="rId55"/>
    <p:sldId id="384" r:id="rId56"/>
    <p:sldId id="360" r:id="rId57"/>
    <p:sldId id="361" r:id="rId58"/>
    <p:sldId id="362" r:id="rId59"/>
    <p:sldId id="363" r:id="rId60"/>
    <p:sldId id="364" r:id="rId61"/>
    <p:sldId id="365" r:id="rId62"/>
    <p:sldId id="371" r:id="rId63"/>
    <p:sldId id="366" r:id="rId64"/>
    <p:sldId id="367" r:id="rId65"/>
    <p:sldId id="369" r:id="rId66"/>
    <p:sldId id="370" r:id="rId67"/>
    <p:sldId id="372" r:id="rId68"/>
    <p:sldId id="373" r:id="rId69"/>
    <p:sldId id="374" r:id="rId70"/>
    <p:sldId id="375" r:id="rId71"/>
    <p:sldId id="376" r:id="rId72"/>
    <p:sldId id="377" r:id="rId73"/>
    <p:sldId id="379" r:id="rId74"/>
    <p:sldId id="378" r:id="rId75"/>
    <p:sldId id="266" r:id="rId76"/>
  </p:sldIdLst>
  <p:sldSz cx="12190413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56"/>
    <a:srgbClr val="006666"/>
    <a:srgbClr val="DDDDDD"/>
    <a:srgbClr val="A6C9FC"/>
    <a:srgbClr val="92BDFC"/>
    <a:srgbClr val="C5DBFB"/>
    <a:srgbClr val="D7E6FD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94" autoAdjust="0"/>
    <p:restoredTop sz="89319" autoAdjust="0"/>
  </p:normalViewPr>
  <p:slideViewPr>
    <p:cSldViewPr>
      <p:cViewPr>
        <p:scale>
          <a:sx n="75" d="100"/>
          <a:sy n="75" d="100"/>
        </p:scale>
        <p:origin x="-426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13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3D73956-BE3F-4AFD-8696-E20CFBA28905}" type="datetimeFigureOut">
              <a:rPr lang="en-US"/>
              <a:pPr>
                <a:defRPr/>
              </a:pPr>
              <a:t>11/24/2014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EC63A2-33AF-4F43-BA9B-63C14B00DE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DAC1F0-C15D-4482-B97E-A120F4A4A67A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8D9B6F-F9A2-4436-98CA-62D42DDB5616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29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3DD58B-B5E3-4377-BF0A-6566A13BD382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2672A6-CE3C-440F-9CCE-DB1528265584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1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C3C58B-D5BA-4A8C-8F74-6E097D18E0B6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5AD43F-1B30-436A-A7BF-B0C21813B2A8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45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6FFBF5-56F0-4183-9FC7-9B4A4549CC00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5E31BB-0C58-47CD-B568-22A13B54915F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86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FF4C86-B0CA-45FA-A192-13AB54422B48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06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FEB352-F41D-4689-93F4-1B3D01BE184F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27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F24915-CA68-465E-B32B-FE9DD90FEA59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D85AA2-9AFA-46FE-8258-0FA5C80F3592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47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C85FB2-B9B2-4CC3-A4CD-F7C2EEE7F85A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68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565467-BDE7-445A-AEFB-B02519D2A413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885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182A84-A8BC-4A7F-B206-B26CE7230D8F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089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C62DBB-C198-4244-A725-48834B27CD71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29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439E89-DF9A-40A6-A943-AC278E4D73EF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704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D47871-F4D3-4962-A86F-0A21F1D3BAA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909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06CEAD-1ACF-4779-877F-D65D82D8C569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11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C20C5B-51F4-49CC-BD56-51F3552ABAB1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31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573311-144C-4624-9934-80A35BF22F3A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52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AA8531-B523-4504-AFC1-CF3D21E5BA4D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1C2AF6-21ED-4277-81CB-7D2FC1F7242E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72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67D64D-140E-4FAF-A72F-979DB457119D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93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F4789E-98D0-41C6-8D54-53A761FF8C7D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137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8A579-9510-4C7A-AA57-4DC2FCCD6E20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445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764C83-FF0A-45BC-A0BB-2D3F93B5FE73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649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804703-ED1A-4CB5-AD53-4477DC6EA9D2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85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55ED33-04FC-40EF-BA3F-592BF5495E3C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05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E19EE6-06E0-48E8-92C3-61175D3B070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4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9B5F60-7845-4C84-B819-18EE1F238802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469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1958C3-901D-49C1-9EFD-D361279E304B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67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AF5231-D6D5-452A-B0CD-A748FB64F344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7FE5C2-EC94-4864-86DC-AF8A3E3A09DD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87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13BBB6-4A06-418C-9C32-9BD2DD9B71BF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08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91D1EB-8AA6-4F1C-ADF3-344BCC00DDEE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8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B3AA66-55FA-4A93-8FF9-0171B874C657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49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715FDC-2F11-4B8A-AD2B-BDDE91BBDA44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80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06E285-FDEA-4951-A375-7336A25CDA78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10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0F97B2-D9CC-428F-9C79-E3C91EE8028C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26ED5-6B3B-4E2D-A3DF-8B00DA584201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517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8CC72B-76B8-4678-8CF4-C19937AA398C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721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2EB5B0-91DC-4C81-ADCB-C2B7E66F9951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92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1B77F6-E4F2-4288-8ACF-F45FE974E732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788402-CA90-46CC-86DC-3DEDAFE1F3BF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13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77277E-A362-4D7E-9A12-9A796BAB133E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126B2F-4C0E-4A27-AD4B-F6F4B4A08493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54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DF1387-98FD-479E-899A-2E96BDB5CD6F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7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74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56585C-8AAE-42EF-B027-CC1635FE9757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9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95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040D48-CD20-4293-8E81-78D60A0C4666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1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15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1BF6BF-E7B5-4F98-A3C2-61B2CA72095D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4BA865-577F-42FA-8393-916AC5969D2D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463D0C-D171-47F7-A868-D376E0E35A59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DE0C9A-8E8B-4A13-B663-AF047A14D214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81F4EA-2AA6-464B-9B2A-379FD209F5BF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B1F0F0-7AA2-4F1F-937E-DFBA3449B3B8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3DSYRW_5020.jpg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-241498" y="620688"/>
            <a:ext cx="585152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sp>
        <p:nvSpPr>
          <p:cNvPr id="3" name="矩形 6"/>
          <p:cNvSpPr/>
          <p:nvPr userDrawn="1"/>
        </p:nvSpPr>
        <p:spPr>
          <a:xfrm>
            <a:off x="0" y="4149725"/>
            <a:ext cx="12190413" cy="1389063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4" name="组合 45"/>
          <p:cNvGrpSpPr>
            <a:grpSpLocks/>
          </p:cNvGrpSpPr>
          <p:nvPr userDrawn="1"/>
        </p:nvGrpSpPr>
        <p:grpSpPr bwMode="auto">
          <a:xfrm>
            <a:off x="261938" y="404813"/>
            <a:ext cx="3592512" cy="576262"/>
            <a:chOff x="54856" y="404664"/>
            <a:chExt cx="3592078" cy="576064"/>
          </a:xfrm>
        </p:grpSpPr>
        <p:sp>
          <p:nvSpPr>
            <p:cNvPr id="5" name="TextBox 46"/>
            <p:cNvSpPr txBox="1"/>
            <p:nvPr userDrawn="1"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rgbClr val="36B2E6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6" name="Picture 2" descr="C:\Users\YASHA\Desktop\残联LOGO.png"/>
            <p:cNvPicPr>
              <a:picLocks noChangeAspect="1" noChangeArrowheads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6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0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788D3710-0567-4892-B082-8A260CB163DD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5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9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A1ECE29D-BFE5-4A14-8CA9-1E1652341E1C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8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2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DE81B21B-ABCF-40E3-9A5B-F3D590130421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8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2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AE832710-125F-49A4-A3E4-FE987B250C41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7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1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33966311-435B-4216-8AF5-481BFD231553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A452F-D84D-4D91-A4FD-6889DD8DFA5F}" type="datetimeFigureOut">
              <a:rPr lang="zh-CN" altLang="en-US"/>
              <a:pPr>
                <a:defRPr/>
              </a:pPr>
              <a:t>2014/11/24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E449A-1F3C-4A31-9E27-8D29E3CC34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11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BD10C5F2-E264-4A04-91DC-684E428F16F2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4" name="斜纹 12"/>
          <p:cNvSpPr/>
          <p:nvPr userDrawn="1"/>
        </p:nvSpPr>
        <p:spPr>
          <a:xfrm rot="10800000">
            <a:off x="11182350" y="5849938"/>
            <a:ext cx="1008063" cy="1008062"/>
          </a:xfrm>
          <a:prstGeom prst="diagStrip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/>
            </a:endParaRPr>
          </a:p>
        </p:txBody>
      </p:sp>
      <p:sp>
        <p:nvSpPr>
          <p:cNvPr id="5" name="TextBox 13"/>
          <p:cNvSpPr txBox="1"/>
          <p:nvPr userDrawn="1"/>
        </p:nvSpPr>
        <p:spPr>
          <a:xfrm rot="18928564">
            <a:off x="11387138" y="6332538"/>
            <a:ext cx="800100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11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B600879-5931-4548-9FDF-927C2A2BD702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4" name="斜纹 6"/>
          <p:cNvSpPr/>
          <p:nvPr userDrawn="1"/>
        </p:nvSpPr>
        <p:spPr>
          <a:xfrm rot="10800000">
            <a:off x="11182350" y="5849938"/>
            <a:ext cx="1008063" cy="1008062"/>
          </a:xfrm>
          <a:prstGeom prst="diagStrip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/>
            </a:endParaRPr>
          </a:p>
        </p:txBody>
      </p:sp>
      <p:sp>
        <p:nvSpPr>
          <p:cNvPr id="5" name="TextBox 12"/>
          <p:cNvSpPr txBox="1"/>
          <p:nvPr userDrawn="1"/>
        </p:nvSpPr>
        <p:spPr>
          <a:xfrm rot="18928564">
            <a:off x="11387138" y="6332538"/>
            <a:ext cx="800100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7"/>
          <p:cNvSpPr/>
          <p:nvPr userDrawn="1"/>
        </p:nvSpPr>
        <p:spPr>
          <a:xfrm>
            <a:off x="334963" y="0"/>
            <a:ext cx="86360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1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563FC943-C98D-41CC-90BD-C59133F17BCF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8"/>
          <p:cNvSpPr/>
          <p:nvPr userDrawn="1"/>
        </p:nvSpPr>
        <p:spPr>
          <a:xfrm>
            <a:off x="406400" y="0"/>
            <a:ext cx="86360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2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5002874F-67E3-46FF-98C8-8A1782EC79D8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8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2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AD4894F2-F51A-415E-B2FA-B58FDE6B51DE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8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2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9F96A311-7E30-445F-B1EE-EF68BE1D491B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10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4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94356D6C-F913-4804-AD7F-B738C6DC2F65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6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0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3F81FAA0-8B80-4C91-A94B-BD5F6D4C5647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12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121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422BB0B-6D77-4720-AE66-D671BF3230B5}" type="datetimeFigureOut">
              <a:rPr lang="zh-CN" altLang="en-US"/>
              <a:pPr>
                <a:defRPr/>
              </a:pPr>
              <a:t>2014/11/24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863FFDA-CD2F-4F1F-9D44-AAC002FF59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66" r:id="rId15"/>
    <p:sldLayoutId id="2147483681" r:id="rId16"/>
    <p:sldLayoutId id="2147483682" r:id="rId17"/>
    <p:sldLayoutId id="2147483683" r:id="rId18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70225" y="4265613"/>
            <a:ext cx="8034338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北京市全国残疾人基本服务状况和需求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专项调查登记、复查工作细则</a:t>
            </a:r>
          </a:p>
        </p:txBody>
      </p:sp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8470900" y="5857875"/>
            <a:ext cx="2339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二、入户调查登记</a:t>
              </a:r>
            </a:p>
          </p:txBody>
        </p:sp>
      </p:grpSp>
      <p:grpSp>
        <p:nvGrpSpPr>
          <p:cNvPr id="31746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175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第二节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查找调查对象</a:t>
            </a:r>
          </a:p>
        </p:txBody>
      </p:sp>
      <p:sp>
        <p:nvSpPr>
          <p:cNvPr id="31749" name="TextBox 1"/>
          <p:cNvSpPr txBox="1">
            <a:spLocks noChangeArrowheads="1"/>
          </p:cNvSpPr>
          <p:nvPr/>
        </p:nvSpPr>
        <p:spPr bwMode="auto">
          <a:xfrm>
            <a:off x="1522413" y="1500188"/>
            <a:ext cx="9609137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6600"/>
              </a:lnSpc>
            </a:pPr>
            <a:r>
              <a:rPr lang="zh-CN" altLang="en-US" sz="4400" b="1">
                <a:solidFill>
                  <a:srgbClr val="006666"/>
                </a:solidFill>
                <a:latin typeface="Calibri" pitchFamily="34" charset="0"/>
              </a:rPr>
              <a:t>◆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如何找到调查对象</a:t>
            </a:r>
            <a:endParaRPr lang="zh-CN" altLang="en-US" sz="4400" b="1">
              <a:solidFill>
                <a:srgbClr val="005856"/>
              </a:solidFill>
              <a:latin typeface="宋体" charset="-122"/>
            </a:endParaRPr>
          </a:p>
          <a:p>
            <a:pPr>
              <a:lnSpc>
                <a:spcPts val="6600"/>
              </a:lnSpc>
            </a:pP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    按照</a:t>
            </a:r>
            <a:r>
              <a:rPr lang="en-US" altLang="zh-CN" sz="4400" b="1">
                <a:solidFill>
                  <a:srgbClr val="005856"/>
                </a:solidFill>
                <a:latin typeface="宋体" charset="-122"/>
              </a:rPr>
              <a:t>《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调查底册</a:t>
            </a:r>
            <a:r>
              <a:rPr lang="en-US" altLang="zh-CN" sz="4400" b="1">
                <a:solidFill>
                  <a:srgbClr val="005856"/>
                </a:solidFill>
                <a:latin typeface="宋体" charset="-122"/>
              </a:rPr>
              <a:t>》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寻找调查对象。</a:t>
            </a:r>
          </a:p>
          <a:p>
            <a:pPr>
              <a:lnSpc>
                <a:spcPts val="6600"/>
              </a:lnSpc>
            </a:pPr>
            <a:r>
              <a:rPr lang="en-US" altLang="zh-CN" sz="4400" b="1">
                <a:solidFill>
                  <a:srgbClr val="C00000"/>
                </a:solidFill>
                <a:latin typeface="宋体" charset="-122"/>
              </a:rPr>
              <a:t>   </a:t>
            </a:r>
            <a:r>
              <a:rPr lang="en-US" altLang="zh-CN" sz="4400" b="1">
                <a:solidFill>
                  <a:srgbClr val="FF0000"/>
                </a:solidFill>
                <a:latin typeface="宋体" charset="-122"/>
              </a:rPr>
              <a:t>《</a:t>
            </a:r>
            <a:r>
              <a:rPr lang="zh-CN" altLang="en-US" sz="4400" b="1">
                <a:solidFill>
                  <a:srgbClr val="FF0000"/>
                </a:solidFill>
                <a:latin typeface="宋体" charset="-122"/>
              </a:rPr>
              <a:t>调查底册</a:t>
            </a:r>
            <a:r>
              <a:rPr lang="en-US" altLang="zh-CN" sz="4400" b="1">
                <a:solidFill>
                  <a:srgbClr val="FF0000"/>
                </a:solidFill>
                <a:latin typeface="宋体" charset="-122"/>
              </a:rPr>
              <a:t>》</a:t>
            </a:r>
            <a:r>
              <a:rPr lang="zh-CN" altLang="en-US" sz="4400" b="1">
                <a:solidFill>
                  <a:srgbClr val="FF0000"/>
                </a:solidFill>
                <a:latin typeface="宋体" charset="-122"/>
              </a:rPr>
              <a:t>中标列的调查对象尽全力找到，不在</a:t>
            </a:r>
            <a:r>
              <a:rPr lang="en-US" altLang="zh-CN" sz="4400" b="1">
                <a:solidFill>
                  <a:srgbClr val="FF0000"/>
                </a:solidFill>
                <a:latin typeface="宋体" charset="-122"/>
              </a:rPr>
              <a:t>《</a:t>
            </a:r>
            <a:r>
              <a:rPr lang="zh-CN" altLang="en-US" sz="4400" b="1">
                <a:solidFill>
                  <a:srgbClr val="FF0000"/>
                </a:solidFill>
                <a:latin typeface="宋体" charset="-122"/>
              </a:rPr>
              <a:t>调查底册</a:t>
            </a:r>
            <a:r>
              <a:rPr lang="en-US" altLang="zh-CN" sz="4400" b="1">
                <a:solidFill>
                  <a:srgbClr val="FF0000"/>
                </a:solidFill>
                <a:latin typeface="宋体" charset="-122"/>
              </a:rPr>
              <a:t>》</a:t>
            </a:r>
            <a:r>
              <a:rPr lang="zh-CN" altLang="en-US" sz="4400" b="1">
                <a:solidFill>
                  <a:srgbClr val="FF0000"/>
                </a:solidFill>
                <a:latin typeface="宋体" charset="-122"/>
              </a:rPr>
              <a:t>中的人不调查。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二、入户调查登记</a:t>
              </a:r>
            </a:p>
          </p:txBody>
        </p:sp>
      </p:grpSp>
      <p:grpSp>
        <p:nvGrpSpPr>
          <p:cNvPr id="32770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2775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第二节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入户调查前的五准备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93850" y="1285875"/>
            <a:ext cx="10074275" cy="4494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6666"/>
                </a:solidFill>
                <a:latin typeface="华文中宋" pitchFamily="2" charset="-122"/>
                <a:ea typeface="华文中宋" pitchFamily="2" charset="-122"/>
              </a:rPr>
              <a:t>（一）入户调查前的</a:t>
            </a:r>
            <a:r>
              <a:rPr lang="zh-CN" altLang="en-US" sz="4400" b="1" dirty="0">
                <a:solidFill>
                  <a:srgbClr val="005856"/>
                </a:solidFill>
                <a:latin typeface="华文中宋" pitchFamily="2" charset="-122"/>
                <a:ea typeface="华文中宋" pitchFamily="2" charset="-122"/>
              </a:rPr>
              <a:t>五准备</a:t>
            </a:r>
          </a:p>
          <a:p>
            <a:pPr fontAlgn="auto">
              <a:lnSpc>
                <a:spcPts val="6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r>
              <a:rPr lang="zh-CN" altLang="en-US" sz="4400" b="1" dirty="0">
                <a:solidFill>
                  <a:srgbClr val="C00000"/>
                </a:solidFill>
                <a:latin typeface="+mn-ea"/>
                <a:ea typeface="+mn-ea"/>
              </a:rPr>
              <a:t>、接收</a:t>
            </a:r>
            <a:r>
              <a:rPr lang="en-US" sz="4400" b="1" dirty="0">
                <a:solidFill>
                  <a:srgbClr val="C00000"/>
                </a:solidFill>
                <a:latin typeface="+mn-ea"/>
                <a:ea typeface="+mn-ea"/>
              </a:rPr>
              <a:t>《</a:t>
            </a:r>
            <a:r>
              <a:rPr lang="zh-CN" altLang="en-US" sz="4400" b="1" dirty="0">
                <a:solidFill>
                  <a:srgbClr val="C00000"/>
                </a:solidFill>
                <a:latin typeface="+mn-ea"/>
                <a:ea typeface="+mn-ea"/>
              </a:rPr>
              <a:t>调查底册</a:t>
            </a:r>
            <a:r>
              <a:rPr lang="en-US" sz="4400" b="1" dirty="0">
                <a:solidFill>
                  <a:srgbClr val="C00000"/>
                </a:solidFill>
                <a:latin typeface="+mn-ea"/>
                <a:ea typeface="+mn-ea"/>
              </a:rPr>
              <a:t>》</a:t>
            </a:r>
            <a:endParaRPr lang="zh-CN" altLang="en-US" sz="4400" b="1" dirty="0">
              <a:solidFill>
                <a:srgbClr val="C00000"/>
              </a:solidFill>
              <a:latin typeface="+mn-ea"/>
              <a:ea typeface="+mn-ea"/>
            </a:endParaRPr>
          </a:p>
          <a:p>
            <a:pPr fontAlgn="auto">
              <a:lnSpc>
                <a:spcPts val="6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5856"/>
                </a:solidFill>
                <a:latin typeface="+mn-ea"/>
                <a:ea typeface="+mn-ea"/>
              </a:rPr>
              <a:t>  熟悉姓名、性别、年龄、住址、电话、残疾类别、残疾等级等关键项目。对自己负责的调查对象做到心中有数</a:t>
            </a:r>
            <a:r>
              <a:rPr lang="zh-CN" altLang="en-US" sz="4000" b="1" dirty="0">
                <a:solidFill>
                  <a:srgbClr val="005856"/>
                </a:solidFill>
                <a:latin typeface="宋体-方正超大字符集" charset="-122"/>
                <a:ea typeface="宋体-方正超大字符集" charset="-122"/>
              </a:rPr>
              <a:t>。</a:t>
            </a:r>
            <a:endParaRPr lang="zh-CN" altLang="en-US" sz="4000" dirty="0">
              <a:solidFill>
                <a:srgbClr val="005856"/>
              </a:solidFill>
              <a:latin typeface="宋体-方正超大字符集" charset="-122"/>
              <a:ea typeface="宋体-方正超大字符集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7" descr="QQ截图201411022259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9538" y="969963"/>
            <a:ext cx="10101262" cy="588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18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4" name="TextBox 3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482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调查底册</a:t>
            </a:r>
          </a:p>
        </p:txBody>
      </p:sp>
      <p:sp>
        <p:nvSpPr>
          <p:cNvPr id="34823" name="Oval 7"/>
          <p:cNvSpPr>
            <a:spLocks noChangeArrowheads="1"/>
          </p:cNvSpPr>
          <p:nvPr/>
        </p:nvSpPr>
        <p:spPr bwMode="auto">
          <a:xfrm>
            <a:off x="2495550" y="2565400"/>
            <a:ext cx="4824413" cy="719138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二、入户调查登记</a:t>
              </a:r>
            </a:p>
          </p:txBody>
        </p:sp>
      </p:grpSp>
      <p:grpSp>
        <p:nvGrpSpPr>
          <p:cNvPr id="35842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584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第二节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入户调查前的五准备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65288" y="1562100"/>
            <a:ext cx="10002837" cy="4170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r>
              <a:rPr lang="zh-CN" altLang="en-US" sz="4400" b="1" dirty="0">
                <a:solidFill>
                  <a:srgbClr val="C00000"/>
                </a:solidFill>
                <a:latin typeface="+mn-ea"/>
                <a:ea typeface="+mn-ea"/>
              </a:rPr>
              <a:t>、制定入户调查计划</a:t>
            </a:r>
            <a:endParaRPr lang="zh-CN" altLang="en-US" sz="1000" b="1" dirty="0">
              <a:solidFill>
                <a:srgbClr val="006666"/>
              </a:solidFill>
              <a:latin typeface="+mn-ea"/>
              <a:ea typeface="+mn-ea"/>
            </a:endParaRPr>
          </a:p>
          <a:p>
            <a:pPr fontAlgn="auto">
              <a:lnSpc>
                <a:spcPts val="5000"/>
              </a:lnSpc>
              <a:spcBef>
                <a:spcPts val="180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6666"/>
                </a:solidFill>
                <a:latin typeface="+mn-ea"/>
                <a:ea typeface="+mn-ea"/>
              </a:rPr>
              <a:t>  </a:t>
            </a:r>
            <a:r>
              <a:rPr lang="zh-CN" altLang="en-US" sz="4000" b="1" dirty="0">
                <a:solidFill>
                  <a:srgbClr val="006666"/>
                </a:solidFill>
                <a:latin typeface="+mn-ea"/>
                <a:ea typeface="+mn-ea"/>
              </a:rPr>
              <a:t>与街乡镇残联、居（村）委会、物业等沟通协调。依据</a:t>
            </a:r>
            <a:r>
              <a:rPr lang="en-US" altLang="en-US" sz="4000" b="1" dirty="0">
                <a:solidFill>
                  <a:srgbClr val="006666"/>
                </a:solidFill>
                <a:latin typeface="+mn-ea"/>
                <a:ea typeface="+mn-ea"/>
              </a:rPr>
              <a:t>《</a:t>
            </a:r>
            <a:r>
              <a:rPr lang="zh-CN" altLang="en-US" sz="4000" b="1" dirty="0">
                <a:solidFill>
                  <a:srgbClr val="006666"/>
                </a:solidFill>
                <a:latin typeface="+mn-ea"/>
                <a:ea typeface="+mn-ea"/>
              </a:rPr>
              <a:t>调查底册</a:t>
            </a:r>
            <a:r>
              <a:rPr lang="en-US" altLang="en-US" sz="4000" b="1" dirty="0">
                <a:solidFill>
                  <a:srgbClr val="006666"/>
                </a:solidFill>
                <a:latin typeface="+mn-ea"/>
                <a:ea typeface="+mn-ea"/>
              </a:rPr>
              <a:t>》</a:t>
            </a:r>
            <a:r>
              <a:rPr lang="zh-CN" altLang="en-US" sz="4000" b="1" dirty="0">
                <a:solidFill>
                  <a:srgbClr val="006666"/>
                </a:solidFill>
                <a:latin typeface="+mn-ea"/>
                <a:ea typeface="+mn-ea"/>
              </a:rPr>
              <a:t>，设定每天访问住户数量、访问路线、工作安排等，合理分配调查时间。调查组长做好调查员的分工安排，督促做好入户前预约工作。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二、入户调查登记</a:t>
              </a:r>
            </a:p>
          </p:txBody>
        </p:sp>
      </p:grpSp>
      <p:grpSp>
        <p:nvGrpSpPr>
          <p:cNvPr id="37890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7895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第二节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入户调查前的五准备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36725" y="1455738"/>
            <a:ext cx="9931400" cy="471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dirty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r>
              <a:rPr lang="zh-CN" altLang="en-US" sz="4400" b="1" dirty="0">
                <a:solidFill>
                  <a:srgbClr val="C00000"/>
                </a:solidFill>
                <a:latin typeface="+mn-ea"/>
                <a:ea typeface="+mn-ea"/>
              </a:rPr>
              <a:t>、熟知调查方案和指标解释</a:t>
            </a:r>
            <a:endParaRPr lang="en-US" altLang="en-US" sz="1000" b="1" dirty="0">
              <a:solidFill>
                <a:srgbClr val="C00000"/>
              </a:solidFill>
              <a:latin typeface="+mn-ea"/>
              <a:ea typeface="+mn-ea"/>
            </a:endParaRPr>
          </a:p>
          <a:p>
            <a:pPr fontAlgn="auto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dirty="0">
                <a:solidFill>
                  <a:srgbClr val="005856"/>
                </a:solidFill>
                <a:latin typeface="+mn-ea"/>
                <a:ea typeface="+mn-ea"/>
              </a:rPr>
              <a:t>    1</a:t>
            </a:r>
            <a:r>
              <a:rPr lang="zh-CN" altLang="en-US" sz="4400" b="1" dirty="0">
                <a:solidFill>
                  <a:srgbClr val="005856"/>
                </a:solidFill>
                <a:latin typeface="+mn-ea"/>
                <a:ea typeface="+mn-ea"/>
              </a:rPr>
              <a:t>）认真学习调查方案，熟知调查指标布局、清楚全部被访者填写的共性指标和特定被访者的特性指标；</a:t>
            </a:r>
          </a:p>
          <a:p>
            <a:pPr fontAlgn="auto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dirty="0">
                <a:solidFill>
                  <a:srgbClr val="005856"/>
                </a:solidFill>
                <a:latin typeface="+mn-ea"/>
                <a:ea typeface="+mn-ea"/>
              </a:rPr>
              <a:t>  </a:t>
            </a:r>
            <a:r>
              <a:rPr lang="zh-CN" altLang="en-US" sz="4400" b="1" dirty="0">
                <a:solidFill>
                  <a:srgbClr val="005856"/>
                </a:solidFill>
                <a:latin typeface="+mn-ea"/>
                <a:ea typeface="+mn-ea"/>
              </a:rPr>
              <a:t> </a:t>
            </a:r>
            <a:r>
              <a:rPr lang="en-US" altLang="en-US" sz="4400" b="1" dirty="0">
                <a:solidFill>
                  <a:srgbClr val="005856"/>
                </a:solidFill>
                <a:latin typeface="+mn-ea"/>
                <a:ea typeface="+mn-ea"/>
              </a:rPr>
              <a:t>2</a:t>
            </a:r>
            <a:r>
              <a:rPr lang="zh-CN" altLang="en-US" sz="4400" b="1" dirty="0">
                <a:solidFill>
                  <a:srgbClr val="005856"/>
                </a:solidFill>
                <a:latin typeface="+mn-ea"/>
                <a:ea typeface="+mn-ea"/>
              </a:rPr>
              <a:t>）掌握各类政策标准，如低保、免费配发辅助器具等政策界线；</a:t>
            </a:r>
            <a:r>
              <a:rPr lang="en-US" sz="4400" b="1" dirty="0">
                <a:solidFill>
                  <a:srgbClr val="006666"/>
                </a:solidFill>
                <a:latin typeface="+mn-ea"/>
                <a:ea typeface="+mn-ea"/>
              </a:rPr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二、入户调查登记</a:t>
              </a:r>
            </a:p>
          </p:txBody>
        </p:sp>
      </p:grpSp>
      <p:grpSp>
        <p:nvGrpSpPr>
          <p:cNvPr id="39938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994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第二节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入户调查前的五准备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93850" y="1493838"/>
            <a:ext cx="10074275" cy="4598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800" b="1" dirty="0">
                <a:solidFill>
                  <a:srgbClr val="006666"/>
                </a:solidFill>
                <a:latin typeface="+mn-ea"/>
                <a:ea typeface="+mn-ea"/>
              </a:rPr>
              <a:t>    </a:t>
            </a:r>
            <a:r>
              <a:rPr lang="en-US" altLang="zh-CN" sz="3800" b="1" dirty="0">
                <a:solidFill>
                  <a:srgbClr val="006666"/>
                </a:solidFill>
                <a:latin typeface="+mn-ea"/>
                <a:ea typeface="+mn-ea"/>
              </a:rPr>
              <a:t> 3</a:t>
            </a:r>
            <a:r>
              <a:rPr lang="zh-CN" altLang="en-US" sz="3800" b="1" dirty="0">
                <a:solidFill>
                  <a:srgbClr val="006666"/>
                </a:solidFill>
                <a:latin typeface="+mn-ea"/>
                <a:ea typeface="+mn-ea"/>
              </a:rPr>
              <a:t>）学习指标解释，明白指标含义；</a:t>
            </a:r>
            <a:endParaRPr lang="en-US" altLang="zh-CN" sz="3800" b="1" dirty="0">
              <a:solidFill>
                <a:srgbClr val="006666"/>
              </a:solidFill>
              <a:latin typeface="+mn-ea"/>
              <a:ea typeface="+mn-ea"/>
            </a:endParaRPr>
          </a:p>
          <a:p>
            <a:pPr fontAlgn="auto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800" b="1" dirty="0">
                <a:solidFill>
                  <a:srgbClr val="006666"/>
                </a:solidFill>
                <a:latin typeface="+mn-ea"/>
                <a:ea typeface="+mn-ea"/>
              </a:rPr>
              <a:t>   4</a:t>
            </a:r>
            <a:r>
              <a:rPr lang="zh-CN" altLang="en-US" sz="3800" b="1" dirty="0">
                <a:solidFill>
                  <a:srgbClr val="006666"/>
                </a:solidFill>
                <a:latin typeface="+mn-ea"/>
                <a:ea typeface="+mn-ea"/>
              </a:rPr>
              <a:t>）明白指标间逻辑关系（有些指标填写了这项，就必须填另外项，如选了就业的，一般就应填写参加职工社会保险项；有些指标是选了这项的，就不必再填另外项，如选了丧失劳动能力的，就不必再填就业扶持需求项）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5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二、入户调查登记</a:t>
              </a:r>
            </a:p>
          </p:txBody>
        </p:sp>
      </p:grpSp>
      <p:grpSp>
        <p:nvGrpSpPr>
          <p:cNvPr id="41986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4199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第二节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入户调查前的五准备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93850" y="1770063"/>
            <a:ext cx="10074275" cy="2738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rgbClr val="006666"/>
                </a:solidFill>
                <a:latin typeface="+mn-ea"/>
                <a:ea typeface="+mn-ea"/>
              </a:rPr>
              <a:t>    </a:t>
            </a:r>
            <a:endParaRPr lang="zh-CN" altLang="en-US" sz="4000" b="1" dirty="0">
              <a:solidFill>
                <a:srgbClr val="006666"/>
              </a:solidFill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006666"/>
                </a:solidFill>
                <a:latin typeface="+mn-ea"/>
                <a:ea typeface="+mn-ea"/>
              </a:rPr>
              <a:t>    </a:t>
            </a:r>
            <a:r>
              <a:rPr lang="en-US" altLang="zh-CN" sz="4400" b="1" dirty="0">
                <a:solidFill>
                  <a:srgbClr val="006666"/>
                </a:solidFill>
                <a:latin typeface="+mn-ea"/>
                <a:ea typeface="+mn-ea"/>
              </a:rPr>
              <a:t>5</a:t>
            </a:r>
            <a:r>
              <a:rPr lang="zh-CN" altLang="en-US" sz="4400" b="1" dirty="0">
                <a:solidFill>
                  <a:srgbClr val="006666"/>
                </a:solidFill>
                <a:latin typeface="+mn-ea"/>
                <a:ea typeface="+mn-ea"/>
              </a:rPr>
              <a:t>）注意指标的单选项、多选项还是跳答项。本次调查，除特殊说明外，都是单选项。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3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二、入户调查登记</a:t>
              </a:r>
            </a:p>
          </p:txBody>
        </p:sp>
      </p:grpSp>
      <p:grpSp>
        <p:nvGrpSpPr>
          <p:cNvPr id="44034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4403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第二节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入户调查前的五准备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93850" y="1824038"/>
            <a:ext cx="10074275" cy="3476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ts val="6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dirty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r>
              <a:rPr lang="zh-CN" altLang="en-US" sz="4400" b="1" dirty="0">
                <a:solidFill>
                  <a:srgbClr val="C00000"/>
                </a:solidFill>
                <a:latin typeface="+mn-ea"/>
                <a:ea typeface="+mn-ea"/>
              </a:rPr>
              <a:t>、提前了解被访者信息</a:t>
            </a:r>
          </a:p>
          <a:p>
            <a:pPr fontAlgn="auto">
              <a:lnSpc>
                <a:spcPts val="6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000" b="1" dirty="0">
                <a:solidFill>
                  <a:srgbClr val="005856"/>
                </a:solidFill>
                <a:latin typeface="+mn-ea"/>
                <a:ea typeface="+mn-ea"/>
              </a:rPr>
              <a:t>    </a:t>
            </a:r>
            <a:r>
              <a:rPr lang="en-US" altLang="zh-CN" sz="4000" b="1" dirty="0">
                <a:solidFill>
                  <a:srgbClr val="005856"/>
                </a:solidFill>
                <a:latin typeface="+mn-ea"/>
                <a:ea typeface="+mn-ea"/>
              </a:rPr>
              <a:t>1</a:t>
            </a:r>
            <a:r>
              <a:rPr lang="zh-CN" altLang="en-US" sz="4000" b="1" dirty="0">
                <a:solidFill>
                  <a:srgbClr val="005856"/>
                </a:solidFill>
                <a:latin typeface="+mn-ea"/>
                <a:ea typeface="+mn-ea"/>
              </a:rPr>
              <a:t>）从</a:t>
            </a:r>
            <a:r>
              <a:rPr lang="en-US" altLang="en-US" sz="4000" b="1" dirty="0">
                <a:solidFill>
                  <a:srgbClr val="005856"/>
                </a:solidFill>
                <a:latin typeface="+mn-ea"/>
                <a:ea typeface="+mn-ea"/>
              </a:rPr>
              <a:t>《</a:t>
            </a:r>
            <a:r>
              <a:rPr lang="zh-CN" altLang="en-US" sz="4000" b="1" dirty="0">
                <a:solidFill>
                  <a:srgbClr val="005856"/>
                </a:solidFill>
                <a:latin typeface="+mn-ea"/>
                <a:ea typeface="+mn-ea"/>
              </a:rPr>
              <a:t>调查底册</a:t>
            </a:r>
            <a:r>
              <a:rPr lang="en-US" altLang="en-US" sz="4000" b="1" dirty="0">
                <a:solidFill>
                  <a:srgbClr val="005856"/>
                </a:solidFill>
                <a:latin typeface="+mn-ea"/>
                <a:ea typeface="+mn-ea"/>
              </a:rPr>
              <a:t>》</a:t>
            </a:r>
            <a:r>
              <a:rPr lang="zh-CN" altLang="en-US" sz="4000" b="1" dirty="0">
                <a:solidFill>
                  <a:srgbClr val="005856"/>
                </a:solidFill>
                <a:latin typeface="+mn-ea"/>
                <a:ea typeface="+mn-ea"/>
              </a:rPr>
              <a:t>中可以了解姓名、残疾人证号、户口性质、本人或监护人联系电话。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1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二、入户调查登记</a:t>
              </a:r>
            </a:p>
          </p:txBody>
        </p:sp>
      </p:grpSp>
      <p:grpSp>
        <p:nvGrpSpPr>
          <p:cNvPr id="46082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4608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第二节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入户调查前的五准备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93850" y="1514475"/>
            <a:ext cx="10074275" cy="457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000" b="1" dirty="0">
                <a:solidFill>
                  <a:srgbClr val="005856"/>
                </a:solidFill>
                <a:latin typeface="+mn-ea"/>
                <a:ea typeface="+mn-ea"/>
                <a:sym typeface="Arial" pitchFamily="34" charset="0"/>
              </a:rPr>
              <a:t>    </a:t>
            </a:r>
            <a:r>
              <a:rPr lang="en-US" altLang="zh-CN" sz="4000" b="1" dirty="0">
                <a:solidFill>
                  <a:srgbClr val="005856"/>
                </a:solidFill>
                <a:latin typeface="+mn-ea"/>
                <a:ea typeface="+mn-ea"/>
                <a:sym typeface="Arial" pitchFamily="34" charset="0"/>
              </a:rPr>
              <a:t>2</a:t>
            </a:r>
            <a:r>
              <a:rPr lang="zh-CN" altLang="en-US" sz="4000" b="1" dirty="0">
                <a:solidFill>
                  <a:srgbClr val="005856"/>
                </a:solidFill>
                <a:latin typeface="+mn-ea"/>
                <a:ea typeface="+mn-ea"/>
                <a:sym typeface="Arial" pitchFamily="34" charset="0"/>
              </a:rPr>
              <a:t>）本次调查，我们配套制作了《残疾人享受基本服务状况一览表》，列明残疾人可以享受的19个政策项目和接受的6个服务项目，由街乡镇指导所有社区（村）提前填写好内容（在相应的表格内打“√”，涉及辅具和家庭无障碍改造项目的，要填写享受服务的年份），供调查员如登记时备查和核对。</a:t>
            </a:r>
            <a:r>
              <a:rPr lang="zh-CN" altLang="en-US" sz="4000" b="1" dirty="0">
                <a:solidFill>
                  <a:srgbClr val="006666"/>
                </a:solidFill>
                <a:latin typeface="+mn-ea"/>
                <a:ea typeface="+mn-ea"/>
              </a:rPr>
              <a:t>   </a:t>
            </a:r>
            <a:r>
              <a:rPr lang="zh-CN" altLang="en-US" sz="4000" b="1" dirty="0">
                <a:latin typeface="+mn-ea"/>
                <a:ea typeface="+mn-ea"/>
              </a:rPr>
              <a:t>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4" name="TextBox 3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4813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49276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残疾人享受基本服务状况一览表</a:t>
            </a:r>
          </a:p>
        </p:txBody>
      </p:sp>
      <p:pic>
        <p:nvPicPr>
          <p:cNvPr id="48135" name="Picture 7" descr="一览表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9288" y="957263"/>
            <a:ext cx="9282112" cy="5900737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10"/>
          <p:cNvGrpSpPr>
            <a:grpSpLocks/>
          </p:cNvGrpSpPr>
          <p:nvPr/>
        </p:nvGrpSpPr>
        <p:grpSpPr bwMode="auto">
          <a:xfrm>
            <a:off x="644525" y="1492250"/>
            <a:ext cx="6451600" cy="584200"/>
            <a:chOff x="3779912" y="1777380"/>
            <a:chExt cx="4896544" cy="443908"/>
          </a:xfrm>
        </p:grpSpPr>
        <p:sp>
          <p:nvSpPr>
            <p:cNvPr id="12" name="矩形 11"/>
            <p:cNvSpPr/>
            <p:nvPr/>
          </p:nvSpPr>
          <p:spPr>
            <a:xfrm>
              <a:off x="3779912" y="1777380"/>
              <a:ext cx="4896544" cy="431845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779912" y="1777380"/>
              <a:ext cx="432544" cy="431845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一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82341" y="1824425"/>
              <a:ext cx="4078446" cy="396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bg2">
                      <a:lumMod val="2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调查对象、内容和时间</a:t>
              </a:r>
              <a:endParaRPr lang="zh-CN" altLang="en-US" sz="2800" b="1" kern="0" dirty="0">
                <a:solidFill>
                  <a:schemeClr val="bg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grpSp>
        <p:nvGrpSpPr>
          <p:cNvPr id="22530" name="组合 14"/>
          <p:cNvGrpSpPr>
            <a:grpSpLocks/>
          </p:cNvGrpSpPr>
          <p:nvPr/>
        </p:nvGrpSpPr>
        <p:grpSpPr bwMode="auto">
          <a:xfrm>
            <a:off x="644525" y="2284413"/>
            <a:ext cx="6451600" cy="584200"/>
            <a:chOff x="3779912" y="1777380"/>
            <a:chExt cx="4896544" cy="443908"/>
          </a:xfrm>
        </p:grpSpPr>
        <p:sp>
          <p:nvSpPr>
            <p:cNvPr id="16" name="矩形 15"/>
            <p:cNvSpPr/>
            <p:nvPr/>
          </p:nvSpPr>
          <p:spPr>
            <a:xfrm>
              <a:off x="3779912" y="1777380"/>
              <a:ext cx="4896544" cy="431845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779912" y="1777380"/>
              <a:ext cx="432544" cy="431845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二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382341" y="1824424"/>
              <a:ext cx="4078446" cy="3968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bg2">
                      <a:lumMod val="2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入户调查登记</a:t>
              </a:r>
              <a:endParaRPr lang="zh-CN" altLang="en-US" sz="2800" kern="0" dirty="0">
                <a:solidFill>
                  <a:schemeClr val="bg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3719513" y="530225"/>
            <a:ext cx="0" cy="261938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103687" y="450701"/>
            <a:ext cx="2984674" cy="4616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 录</a:t>
            </a:r>
          </a:p>
        </p:txBody>
      </p:sp>
      <p:grpSp>
        <p:nvGrpSpPr>
          <p:cNvPr id="22533" name="组合 36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38" name="TextBox 37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255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534" name="组合 18"/>
          <p:cNvGrpSpPr>
            <a:grpSpLocks/>
          </p:cNvGrpSpPr>
          <p:nvPr/>
        </p:nvGrpSpPr>
        <p:grpSpPr bwMode="auto">
          <a:xfrm>
            <a:off x="644525" y="3001963"/>
            <a:ext cx="6451600" cy="585787"/>
            <a:chOff x="3779912" y="1777380"/>
            <a:chExt cx="4896544" cy="443908"/>
          </a:xfrm>
        </p:grpSpPr>
        <p:sp>
          <p:nvSpPr>
            <p:cNvPr id="20" name="矩形 19"/>
            <p:cNvSpPr/>
            <p:nvPr/>
          </p:nvSpPr>
          <p:spPr>
            <a:xfrm>
              <a:off x="3779912" y="1777380"/>
              <a:ext cx="4896544" cy="431878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779912" y="1777380"/>
              <a:ext cx="432544" cy="431878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三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382341" y="1824297"/>
              <a:ext cx="4078446" cy="3969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>
                  <a:solidFill>
                    <a:schemeClr val="bg2">
                      <a:lumMod val="2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《</a:t>
              </a:r>
              <a:r>
                <a:rPr lang="zh-CN" altLang="en-US" sz="2800" b="1" dirty="0">
                  <a:solidFill>
                    <a:schemeClr val="bg2">
                      <a:lumMod val="2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调查表</a:t>
              </a:r>
              <a:r>
                <a:rPr lang="en-US" sz="2800" b="1" dirty="0">
                  <a:solidFill>
                    <a:schemeClr val="bg2">
                      <a:lumMod val="2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》</a:t>
              </a:r>
              <a:r>
                <a:rPr lang="zh-CN" altLang="en-US" sz="2800" b="1" dirty="0">
                  <a:solidFill>
                    <a:schemeClr val="bg2">
                      <a:lumMod val="2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的填写</a:t>
              </a:r>
              <a:endParaRPr lang="zh-CN" altLang="en-US" sz="2800" kern="0" dirty="0">
                <a:solidFill>
                  <a:schemeClr val="bg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grpSp>
        <p:nvGrpSpPr>
          <p:cNvPr id="22535" name="组合 22"/>
          <p:cNvGrpSpPr>
            <a:grpSpLocks/>
          </p:cNvGrpSpPr>
          <p:nvPr/>
        </p:nvGrpSpPr>
        <p:grpSpPr bwMode="auto">
          <a:xfrm>
            <a:off x="665163" y="4581525"/>
            <a:ext cx="6451600" cy="584200"/>
            <a:chOff x="3779912" y="1777380"/>
            <a:chExt cx="4896544" cy="443908"/>
          </a:xfrm>
        </p:grpSpPr>
        <p:sp>
          <p:nvSpPr>
            <p:cNvPr id="24" name="矩形 23"/>
            <p:cNvSpPr/>
            <p:nvPr/>
          </p:nvSpPr>
          <p:spPr>
            <a:xfrm>
              <a:off x="3779912" y="1777380"/>
              <a:ext cx="4896544" cy="431845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779912" y="1777380"/>
              <a:ext cx="432544" cy="431845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五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382341" y="1824425"/>
              <a:ext cx="4078445" cy="396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bg2">
                      <a:lumMod val="2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有关调查技巧</a:t>
              </a:r>
              <a:endParaRPr lang="zh-CN" altLang="en-US" sz="2800" kern="0" dirty="0">
                <a:solidFill>
                  <a:schemeClr val="bg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grpSp>
        <p:nvGrpSpPr>
          <p:cNvPr id="22536" name="组合 26"/>
          <p:cNvGrpSpPr>
            <a:grpSpLocks/>
          </p:cNvGrpSpPr>
          <p:nvPr/>
        </p:nvGrpSpPr>
        <p:grpSpPr bwMode="auto">
          <a:xfrm>
            <a:off x="665163" y="3789363"/>
            <a:ext cx="6451600" cy="584200"/>
            <a:chOff x="3779912" y="1777380"/>
            <a:chExt cx="4896544" cy="443908"/>
          </a:xfrm>
        </p:grpSpPr>
        <p:sp>
          <p:nvSpPr>
            <p:cNvPr id="28" name="矩形 27"/>
            <p:cNvSpPr/>
            <p:nvPr/>
          </p:nvSpPr>
          <p:spPr>
            <a:xfrm>
              <a:off x="3779912" y="1777380"/>
              <a:ext cx="4896544" cy="431845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779912" y="1777380"/>
              <a:ext cx="432544" cy="431845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四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382341" y="1824424"/>
              <a:ext cx="4078445" cy="3968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bg2">
                      <a:lumMod val="2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如何使用</a:t>
              </a:r>
              <a:r>
                <a:rPr lang="en-US" sz="2800" b="1" dirty="0">
                  <a:solidFill>
                    <a:schemeClr val="bg2">
                      <a:lumMod val="2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《</a:t>
              </a:r>
              <a:r>
                <a:rPr lang="zh-CN" altLang="en-US" sz="2800" b="1" dirty="0">
                  <a:solidFill>
                    <a:schemeClr val="bg2">
                      <a:lumMod val="2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调查底册</a:t>
              </a:r>
              <a:r>
                <a:rPr lang="en-US" sz="2800" b="1" dirty="0">
                  <a:solidFill>
                    <a:schemeClr val="bg2">
                      <a:lumMod val="2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》</a:t>
              </a:r>
              <a:endParaRPr lang="zh-CN" altLang="en-US" sz="2800" kern="0" dirty="0">
                <a:solidFill>
                  <a:schemeClr val="bg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grpSp>
        <p:nvGrpSpPr>
          <p:cNvPr id="22537" name="组合 30"/>
          <p:cNvGrpSpPr>
            <a:grpSpLocks/>
          </p:cNvGrpSpPr>
          <p:nvPr/>
        </p:nvGrpSpPr>
        <p:grpSpPr bwMode="auto">
          <a:xfrm>
            <a:off x="665163" y="5373688"/>
            <a:ext cx="6451600" cy="584200"/>
            <a:chOff x="3779912" y="1777380"/>
            <a:chExt cx="4896544" cy="443908"/>
          </a:xfrm>
        </p:grpSpPr>
        <p:sp>
          <p:nvSpPr>
            <p:cNvPr id="32" name="矩形 31"/>
            <p:cNvSpPr/>
            <p:nvPr/>
          </p:nvSpPr>
          <p:spPr>
            <a:xfrm>
              <a:off x="3779912" y="1777380"/>
              <a:ext cx="4896544" cy="431845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779912" y="1777380"/>
              <a:ext cx="432544" cy="431845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六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382341" y="1824424"/>
              <a:ext cx="4078445" cy="3968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>
                  <a:solidFill>
                    <a:schemeClr val="bg2">
                      <a:lumMod val="2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《</a:t>
              </a:r>
              <a:r>
                <a:rPr lang="zh-CN" altLang="en-US" sz="2800" b="1" dirty="0">
                  <a:solidFill>
                    <a:schemeClr val="bg2">
                      <a:lumMod val="2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调查表</a:t>
              </a:r>
              <a:r>
                <a:rPr lang="en-US" sz="2800" b="1" dirty="0">
                  <a:solidFill>
                    <a:schemeClr val="bg2">
                      <a:lumMod val="2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》</a:t>
              </a:r>
              <a:r>
                <a:rPr lang="zh-CN" altLang="en-US" sz="2800" b="1" dirty="0">
                  <a:solidFill>
                    <a:schemeClr val="bg2">
                      <a:lumMod val="2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的复查</a:t>
              </a:r>
              <a:endParaRPr lang="zh-CN" altLang="en-US" sz="2800" kern="0" dirty="0">
                <a:solidFill>
                  <a:schemeClr val="bg2">
                    <a:lumMod val="2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3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4" name="TextBox 3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4915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498475" y="1001713"/>
            <a:ext cx="525463" cy="49276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残疾人享受基本服务状况指标对应表</a:t>
            </a:r>
          </a:p>
        </p:txBody>
      </p:sp>
      <p:pic>
        <p:nvPicPr>
          <p:cNvPr id="49155" name="Picture 4" descr="C:\Users\Administrator\Desktop\无标题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51313" y="106363"/>
            <a:ext cx="4968875" cy="679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7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二、入户调查登记</a:t>
              </a:r>
            </a:p>
          </p:txBody>
        </p:sp>
      </p:grpSp>
      <p:grpSp>
        <p:nvGrpSpPr>
          <p:cNvPr id="50178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5018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第二节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入户调查前的五准备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93850" y="1585913"/>
            <a:ext cx="10074275" cy="4938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solidFill>
                  <a:srgbClr val="006666"/>
                </a:solidFill>
                <a:latin typeface="+mn-ea"/>
                <a:ea typeface="+mn-ea"/>
              </a:rPr>
              <a:t> </a:t>
            </a:r>
            <a:r>
              <a:rPr lang="en-US" sz="4400" b="1" dirty="0">
                <a:solidFill>
                  <a:srgbClr val="C00000"/>
                </a:solidFill>
                <a:latin typeface="+mn-ea"/>
                <a:ea typeface="+mn-ea"/>
              </a:rPr>
              <a:t>5</a:t>
            </a:r>
            <a:r>
              <a:rPr lang="zh-CN" altLang="en-US" sz="4400" b="1" dirty="0">
                <a:solidFill>
                  <a:srgbClr val="C00000"/>
                </a:solidFill>
                <a:latin typeface="+mn-ea"/>
                <a:ea typeface="+mn-ea"/>
              </a:rPr>
              <a:t>、准备好调查登记用品。</a:t>
            </a:r>
          </a:p>
          <a:p>
            <a:pPr fontAlgn="auto">
              <a:lnSpc>
                <a:spcPts val="4500"/>
              </a:lnSpc>
              <a:spcBef>
                <a:spcPts val="1800"/>
              </a:spcBef>
              <a:spcAft>
                <a:spcPts val="0"/>
              </a:spcAft>
              <a:defRPr/>
            </a:pPr>
            <a:r>
              <a:rPr lang="en-US" sz="54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    </a:t>
            </a:r>
            <a:r>
              <a:rPr 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《</a:t>
            </a:r>
            <a:r>
              <a:rPr lang="zh-CN" alt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调查员证</a:t>
            </a:r>
            <a:r>
              <a:rPr 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》</a:t>
            </a:r>
          </a:p>
          <a:p>
            <a:pPr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    陪调员的</a:t>
            </a:r>
            <a:r>
              <a:rPr 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《</a:t>
            </a:r>
            <a:r>
              <a:rPr lang="zh-CN" alt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工作证</a:t>
            </a:r>
            <a:r>
              <a:rPr 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》</a:t>
            </a:r>
          </a:p>
          <a:p>
            <a:pPr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   </a:t>
            </a:r>
            <a:r>
              <a:rPr 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《</a:t>
            </a:r>
            <a:r>
              <a:rPr lang="zh-CN" alt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调查底册</a:t>
            </a:r>
            <a:r>
              <a:rPr 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》</a:t>
            </a:r>
          </a:p>
          <a:p>
            <a:pPr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   </a:t>
            </a:r>
            <a:r>
              <a:rPr 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《</a:t>
            </a:r>
            <a:r>
              <a:rPr lang="zh-CN" alt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调查表</a:t>
            </a:r>
            <a:r>
              <a:rPr 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》</a:t>
            </a:r>
          </a:p>
          <a:p>
            <a:pPr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   《工作手册》</a:t>
            </a:r>
            <a:endParaRPr lang="en-US" sz="4000" b="1" dirty="0">
              <a:solidFill>
                <a:srgbClr val="006666"/>
              </a:solidFill>
              <a:latin typeface="+mn-ea"/>
              <a:ea typeface="+mn-ea"/>
              <a:sym typeface="Arial" pitchFamily="34" charset="0"/>
            </a:endParaRPr>
          </a:p>
          <a:p>
            <a:pPr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    文件袋（笔、本子）</a:t>
            </a:r>
          </a:p>
          <a:p>
            <a:pPr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    调查礼品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5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二、入户调查登记</a:t>
              </a:r>
            </a:p>
          </p:txBody>
        </p:sp>
      </p:grpSp>
      <p:grpSp>
        <p:nvGrpSpPr>
          <p:cNvPr id="52226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5223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第二节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入户调查中的七做到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65288" y="1285875"/>
            <a:ext cx="10002837" cy="5027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5856"/>
                </a:solidFill>
                <a:latin typeface="华文中宋" pitchFamily="2" charset="-122"/>
                <a:ea typeface="华文中宋" pitchFamily="2" charset="-122"/>
                <a:sym typeface="Arial" pitchFamily="34" charset="0"/>
              </a:rPr>
              <a:t>（二）入户调查中的</a:t>
            </a:r>
            <a:r>
              <a:rPr lang="zh-CN" altLang="en-US" sz="44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sym typeface="Arial" pitchFamily="34" charset="0"/>
              </a:rPr>
              <a:t>七做到</a:t>
            </a:r>
          </a:p>
          <a:p>
            <a:pPr fontAlgn="auto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defRPr/>
            </a:pPr>
            <a:r>
              <a:rPr lang="en-US" altLang="en-US" sz="4400" b="1" dirty="0">
                <a:solidFill>
                  <a:srgbClr val="005856"/>
                </a:solidFill>
                <a:latin typeface="+mn-ea"/>
                <a:ea typeface="+mn-ea"/>
                <a:sym typeface="Arial" pitchFamily="34" charset="0"/>
              </a:rPr>
              <a:t>    </a:t>
            </a:r>
            <a:r>
              <a:rPr lang="en-US" altLang="zh-CN" sz="4400" b="1" dirty="0">
                <a:solidFill>
                  <a:srgbClr val="005856"/>
                </a:solidFill>
                <a:latin typeface="+mn-ea"/>
                <a:ea typeface="+mn-ea"/>
                <a:sym typeface="Arial" pitchFamily="34" charset="0"/>
              </a:rPr>
              <a:t>1</a:t>
            </a:r>
            <a:r>
              <a:rPr lang="zh-CN" altLang="en-US" sz="4400" b="1" dirty="0">
                <a:solidFill>
                  <a:srgbClr val="005856"/>
                </a:solidFill>
                <a:latin typeface="+mn-ea"/>
                <a:ea typeface="+mn-ea"/>
                <a:sym typeface="Arial" pitchFamily="34" charset="0"/>
              </a:rPr>
              <a:t>、入户调查时间以方便住户为原则（避开被访者休息和就业残疾人上班时间）。</a:t>
            </a:r>
            <a:endParaRPr lang="en-US" altLang="en-US" sz="4400" b="1" dirty="0">
              <a:solidFill>
                <a:srgbClr val="005856"/>
              </a:solidFill>
              <a:latin typeface="+mn-ea"/>
              <a:ea typeface="+mn-ea"/>
              <a:sym typeface="Arial" pitchFamily="34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dirty="0">
                <a:solidFill>
                  <a:srgbClr val="005856"/>
                </a:solidFill>
                <a:latin typeface="+mn-ea"/>
                <a:ea typeface="+mn-ea"/>
                <a:sym typeface="Arial" pitchFamily="34" charset="0"/>
              </a:rPr>
              <a:t>    </a:t>
            </a:r>
            <a:r>
              <a:rPr lang="en-US" altLang="zh-CN" sz="4400" b="1" dirty="0">
                <a:solidFill>
                  <a:srgbClr val="005856"/>
                </a:solidFill>
                <a:latin typeface="+mn-ea"/>
                <a:ea typeface="+mn-ea"/>
                <a:sym typeface="Arial" pitchFamily="34" charset="0"/>
              </a:rPr>
              <a:t>2</a:t>
            </a:r>
            <a:r>
              <a:rPr lang="zh-CN" altLang="en-US" sz="4400" b="1" dirty="0">
                <a:solidFill>
                  <a:srgbClr val="005856"/>
                </a:solidFill>
                <a:latin typeface="+mn-ea"/>
                <a:ea typeface="+mn-ea"/>
                <a:sym typeface="Arial" pitchFamily="34" charset="0"/>
              </a:rPr>
              <a:t>、佩戴统一的</a:t>
            </a:r>
            <a:r>
              <a:rPr lang="en-US" altLang="en-US" sz="4400" b="1" dirty="0">
                <a:solidFill>
                  <a:srgbClr val="005856"/>
                </a:solidFill>
                <a:latin typeface="+mn-ea"/>
                <a:ea typeface="+mn-ea"/>
                <a:sym typeface="Arial" pitchFamily="34" charset="0"/>
              </a:rPr>
              <a:t>《</a:t>
            </a:r>
            <a:r>
              <a:rPr lang="zh-CN" altLang="en-US" sz="4400" b="1" dirty="0">
                <a:solidFill>
                  <a:srgbClr val="005856"/>
                </a:solidFill>
                <a:latin typeface="+mn-ea"/>
                <a:ea typeface="+mn-ea"/>
                <a:sym typeface="Arial" pitchFamily="34" charset="0"/>
              </a:rPr>
              <a:t>调查员证</a:t>
            </a:r>
            <a:r>
              <a:rPr lang="en-US" altLang="en-US" sz="4400" b="1" dirty="0">
                <a:solidFill>
                  <a:srgbClr val="005856"/>
                </a:solidFill>
                <a:latin typeface="+mn-ea"/>
                <a:ea typeface="+mn-ea"/>
                <a:sym typeface="Arial" pitchFamily="34" charset="0"/>
              </a:rPr>
              <a:t>》</a:t>
            </a:r>
            <a:r>
              <a:rPr lang="zh-CN" altLang="en-US" sz="4400" b="1" dirty="0">
                <a:solidFill>
                  <a:srgbClr val="005856"/>
                </a:solidFill>
                <a:latin typeface="+mn-ea"/>
                <a:ea typeface="+mn-ea"/>
                <a:sym typeface="Arial" pitchFamily="34" charset="0"/>
              </a:rPr>
              <a:t>，按照事先预约时间入户调查登记。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3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二、入户调查登记</a:t>
              </a:r>
            </a:p>
          </p:txBody>
        </p:sp>
      </p:grpSp>
      <p:grpSp>
        <p:nvGrpSpPr>
          <p:cNvPr id="54274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5427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第二节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93850" y="1447800"/>
            <a:ext cx="10074275" cy="4357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    </a:t>
            </a:r>
            <a:r>
              <a:rPr lang="en-US" altLang="zh-CN" sz="44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3</a:t>
            </a:r>
            <a:r>
              <a:rPr lang="zh-CN" altLang="en-US" sz="44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、敲门。时间要不打搅住户的正常休息；敲门声音要大小适中；听到回应马上答话。</a:t>
            </a:r>
            <a:endParaRPr lang="en-US" altLang="zh-CN" sz="4400" b="1" dirty="0">
              <a:solidFill>
                <a:srgbClr val="006666"/>
              </a:solidFill>
              <a:latin typeface="+mn-ea"/>
              <a:ea typeface="+mn-ea"/>
              <a:sym typeface="Arial" pitchFamily="34" charset="0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400" b="1" dirty="0">
              <a:solidFill>
                <a:srgbClr val="006666"/>
              </a:solidFill>
              <a:latin typeface="+mn-ea"/>
              <a:ea typeface="+mn-ea"/>
              <a:sym typeface="Arial" pitchFamily="34" charset="0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    </a:t>
            </a:r>
            <a:r>
              <a:rPr lang="en-US" altLang="zh-CN" sz="44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4</a:t>
            </a:r>
            <a:r>
              <a:rPr lang="zh-CN" altLang="en-US" sz="44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、表明身份，说明来意。开场白简明扼要、意图明确；必须明确告知对调查信息依法保密。</a:t>
            </a:r>
          </a:p>
        </p:txBody>
      </p:sp>
      <p:sp>
        <p:nvSpPr>
          <p:cNvPr id="12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入户调查中的七做到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1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二、入户调查登记</a:t>
              </a:r>
            </a:p>
          </p:txBody>
        </p:sp>
      </p:grpSp>
      <p:grpSp>
        <p:nvGrpSpPr>
          <p:cNvPr id="56322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5632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第二节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65288" y="1382713"/>
            <a:ext cx="10002837" cy="4638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    </a:t>
            </a:r>
            <a:r>
              <a:rPr lang="en-US" altLang="zh-CN" sz="44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5</a:t>
            </a:r>
            <a:r>
              <a:rPr lang="zh-CN" altLang="en-US" sz="44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、尽量采取聊天式询问，避免审问式提问。</a:t>
            </a:r>
          </a:p>
          <a:p>
            <a:pPr fontAlgn="auto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    </a:t>
            </a:r>
            <a:r>
              <a:rPr lang="en-US" altLang="zh-CN" sz="44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6</a:t>
            </a:r>
            <a:r>
              <a:rPr lang="zh-CN" altLang="en-US" sz="44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、务必核实入户前掌握的被访者的基本信息。核查残疾人证、低保证等证明材料。</a:t>
            </a:r>
          </a:p>
          <a:p>
            <a:pPr fontAlgn="auto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4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    </a:t>
            </a:r>
            <a:r>
              <a:rPr lang="en-US" altLang="zh-CN" sz="44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7</a:t>
            </a:r>
            <a:r>
              <a:rPr lang="zh-CN" altLang="en-US" sz="4400" b="1" dirty="0">
                <a:solidFill>
                  <a:srgbClr val="006666"/>
                </a:solidFill>
                <a:latin typeface="+mn-ea"/>
                <a:ea typeface="+mn-ea"/>
                <a:sym typeface="Arial" pitchFamily="34" charset="0"/>
              </a:rPr>
              <a:t>、如实填写。</a:t>
            </a:r>
          </a:p>
        </p:txBody>
      </p:sp>
      <p:sp>
        <p:nvSpPr>
          <p:cNvPr id="12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入户调查中的七做到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51225" y="2857500"/>
            <a:ext cx="6859588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bg2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三、</a:t>
            </a:r>
            <a:r>
              <a:rPr lang="en-US" altLang="zh-CN" sz="4800" b="1" dirty="0">
                <a:solidFill>
                  <a:schemeClr val="bg2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4800" b="1" dirty="0">
                <a:solidFill>
                  <a:schemeClr val="bg2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调查表</a:t>
            </a:r>
            <a:r>
              <a:rPr lang="en-US" altLang="zh-CN" sz="4800" b="1" dirty="0">
                <a:solidFill>
                  <a:schemeClr val="bg2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4800" b="1" dirty="0">
                <a:solidFill>
                  <a:schemeClr val="bg2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的填写</a:t>
            </a:r>
          </a:p>
        </p:txBody>
      </p:sp>
      <p:sp>
        <p:nvSpPr>
          <p:cNvPr id="3" name="矩形 2"/>
          <p:cNvSpPr/>
          <p:nvPr/>
        </p:nvSpPr>
        <p:spPr>
          <a:xfrm>
            <a:off x="5165725" y="3714750"/>
            <a:ext cx="4537075" cy="22225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8371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6" name="TextBox 5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5837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3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三、调查表的填写</a:t>
              </a:r>
            </a:p>
          </p:txBody>
        </p:sp>
      </p:grpSp>
      <p:grpSp>
        <p:nvGrpSpPr>
          <p:cNvPr id="59394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5939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42846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调查表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填写五要点</a:t>
            </a:r>
          </a:p>
        </p:txBody>
      </p:sp>
      <p:sp>
        <p:nvSpPr>
          <p:cNvPr id="59396" name="TextBox 1"/>
          <p:cNvSpPr txBox="1">
            <a:spLocks noChangeArrowheads="1"/>
          </p:cNvSpPr>
          <p:nvPr/>
        </p:nvSpPr>
        <p:spPr bwMode="auto">
          <a:xfrm>
            <a:off x="1593850" y="1285875"/>
            <a:ext cx="10288588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4400" b="1">
                <a:solidFill>
                  <a:srgbClr val="006666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4400" b="1">
                <a:solidFill>
                  <a:srgbClr val="006666"/>
                </a:solidFill>
                <a:latin typeface="华文中宋" pitchFamily="2" charset="-122"/>
                <a:ea typeface="华文中宋" pitchFamily="2" charset="-122"/>
              </a:rPr>
              <a:t>调查表</a:t>
            </a:r>
            <a:r>
              <a:rPr lang="en-US" altLang="zh-CN" sz="4400" b="1">
                <a:solidFill>
                  <a:srgbClr val="006666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4400" b="1">
                <a:solidFill>
                  <a:srgbClr val="005856"/>
                </a:solidFill>
                <a:latin typeface="华文中宋" pitchFamily="2" charset="-122"/>
                <a:ea typeface="华文中宋" pitchFamily="2" charset="-122"/>
              </a:rPr>
              <a:t>填写</a:t>
            </a:r>
            <a:r>
              <a:rPr lang="zh-CN" altLang="en-US" sz="4400" b="1">
                <a:solidFill>
                  <a:srgbClr val="005856"/>
                </a:solidFill>
                <a:latin typeface="华文中宋" pitchFamily="2" charset="-122"/>
                <a:ea typeface="华文中宋" pitchFamily="2" charset="-122"/>
                <a:sym typeface="Arial" charset="0"/>
              </a:rPr>
              <a:t>五</a:t>
            </a:r>
            <a:r>
              <a:rPr lang="zh-CN" altLang="en-US" sz="4400" b="1">
                <a:solidFill>
                  <a:srgbClr val="005856"/>
                </a:solidFill>
                <a:latin typeface="华文中宋" pitchFamily="2" charset="-122"/>
                <a:ea typeface="华文中宋" pitchFamily="2" charset="-122"/>
              </a:rPr>
              <a:t>要点</a:t>
            </a:r>
          </a:p>
          <a:p>
            <a:pPr>
              <a:lnSpc>
                <a:spcPts val="6000"/>
              </a:lnSpc>
              <a:spcBef>
                <a:spcPts val="1800"/>
              </a:spcBef>
            </a:pPr>
            <a:r>
              <a:rPr lang="en-US" sz="4400" b="1">
                <a:solidFill>
                  <a:srgbClr val="C00000"/>
                </a:solidFill>
                <a:latin typeface="宋体" charset="-122"/>
              </a:rPr>
              <a:t> </a:t>
            </a:r>
            <a:r>
              <a:rPr lang="en-US" altLang="zh-CN" sz="4000" b="1">
                <a:solidFill>
                  <a:srgbClr val="C00000"/>
                </a:solidFill>
                <a:latin typeface="宋体" charset="-122"/>
              </a:rPr>
              <a:t>1</a:t>
            </a:r>
            <a:r>
              <a:rPr lang="zh-CN" altLang="en-US" sz="4000" b="1">
                <a:solidFill>
                  <a:srgbClr val="C00000"/>
                </a:solidFill>
                <a:latin typeface="宋体" charset="-122"/>
              </a:rPr>
              <a:t>、字的要求</a:t>
            </a:r>
          </a:p>
          <a:p>
            <a:pPr>
              <a:lnSpc>
                <a:spcPts val="5000"/>
              </a:lnSpc>
            </a:pPr>
            <a:r>
              <a:rPr lang="en-US" altLang="zh-CN" sz="4000" b="1">
                <a:solidFill>
                  <a:srgbClr val="006666"/>
                </a:solidFill>
                <a:latin typeface="宋体" charset="-122"/>
              </a:rPr>
              <a:t>    《</a:t>
            </a:r>
            <a:r>
              <a:rPr lang="zh-CN" altLang="en-US" sz="4000" b="1">
                <a:solidFill>
                  <a:srgbClr val="006666"/>
                </a:solidFill>
                <a:latin typeface="宋体" charset="-122"/>
              </a:rPr>
              <a:t>残疾人调查表</a:t>
            </a:r>
            <a:r>
              <a:rPr lang="en-US" altLang="zh-CN" sz="4000" b="1">
                <a:solidFill>
                  <a:srgbClr val="006666"/>
                </a:solidFill>
                <a:latin typeface="宋体" charset="-122"/>
              </a:rPr>
              <a:t>》</a:t>
            </a:r>
            <a:r>
              <a:rPr lang="zh-CN" altLang="en-US" sz="4000" b="1">
                <a:solidFill>
                  <a:srgbClr val="006666"/>
                </a:solidFill>
                <a:latin typeface="宋体" charset="-122"/>
              </a:rPr>
              <a:t>的调查项目使用黑色或蓝色的钢笔或签字笔填写，字迹要端正清楚。必须使用国家统一规范的简化字书写，不得使用同音异体字和繁体字。阿拉伯数字必须按照“</a:t>
            </a:r>
            <a:r>
              <a:rPr lang="en-US" altLang="zh-CN" sz="4000" b="1">
                <a:solidFill>
                  <a:srgbClr val="006666"/>
                </a:solidFill>
                <a:latin typeface="宋体" charset="-122"/>
              </a:rPr>
              <a:t>0123456789</a:t>
            </a:r>
            <a:r>
              <a:rPr lang="zh-CN" altLang="en-US" sz="4000" b="1">
                <a:solidFill>
                  <a:srgbClr val="006666"/>
                </a:solidFill>
                <a:latin typeface="宋体" charset="-122"/>
              </a:rPr>
              <a:t>”的正体书写。</a:t>
            </a:r>
            <a:endParaRPr lang="en-US" altLang="zh-CN" sz="4000" b="1">
              <a:solidFill>
                <a:srgbClr val="006666"/>
              </a:solidFill>
              <a:latin typeface="宋体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1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三、调查表的填写</a:t>
              </a:r>
            </a:p>
          </p:txBody>
        </p:sp>
      </p:grpSp>
      <p:grpSp>
        <p:nvGrpSpPr>
          <p:cNvPr id="61442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6144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第三节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42846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调查表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填写五要点</a:t>
            </a:r>
          </a:p>
        </p:txBody>
      </p:sp>
      <p:sp>
        <p:nvSpPr>
          <p:cNvPr id="61445" name="TextBox 1"/>
          <p:cNvSpPr txBox="1">
            <a:spLocks noChangeArrowheads="1"/>
          </p:cNvSpPr>
          <p:nvPr/>
        </p:nvSpPr>
        <p:spPr bwMode="auto">
          <a:xfrm>
            <a:off x="1593850" y="1670050"/>
            <a:ext cx="10288588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>
                <a:solidFill>
                  <a:srgbClr val="C00000"/>
                </a:solidFill>
                <a:latin typeface="宋体" charset="-122"/>
              </a:rPr>
              <a:t> 2</a:t>
            </a:r>
            <a:r>
              <a:rPr lang="zh-CN" altLang="en-US" sz="4400" b="1">
                <a:solidFill>
                  <a:srgbClr val="C00000"/>
                </a:solidFill>
                <a:latin typeface="宋体" charset="-122"/>
              </a:rPr>
              <a:t>、改错的要求</a:t>
            </a:r>
            <a:endParaRPr lang="en-US" altLang="zh-CN" sz="4400" b="1">
              <a:solidFill>
                <a:srgbClr val="C00000"/>
              </a:solidFill>
              <a:latin typeface="宋体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   1)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有标准答案的项目一律圈划序号</a:t>
            </a: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;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圈填错的项目，使用双横线连同序号一起划去，在正确的项目上重新圈划。</a:t>
            </a:r>
            <a:r>
              <a:rPr lang="en-US" sz="4400" b="1">
                <a:solidFill>
                  <a:srgbClr val="005856"/>
                </a:solidFill>
                <a:latin typeface="宋体" charset="-122"/>
              </a:rPr>
              <a:t>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89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三、调查表的填写</a:t>
              </a:r>
            </a:p>
          </p:txBody>
        </p:sp>
      </p:grpSp>
      <p:grpSp>
        <p:nvGrpSpPr>
          <p:cNvPr id="63490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6351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第三节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42846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调查表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填写五要点</a:t>
            </a:r>
          </a:p>
        </p:txBody>
      </p:sp>
      <p:graphicFrame>
        <p:nvGraphicFramePr>
          <p:cNvPr id="63548" name="Group 60"/>
          <p:cNvGraphicFramePr>
            <a:graphicFrameLocks noGrp="1"/>
          </p:cNvGraphicFramePr>
          <p:nvPr/>
        </p:nvGraphicFramePr>
        <p:xfrm>
          <a:off x="1558925" y="2420938"/>
          <a:ext cx="10296525" cy="792163"/>
        </p:xfrm>
        <a:graphic>
          <a:graphicData uri="http://schemas.openxmlformats.org/drawingml/2006/table">
            <a:tbl>
              <a:tblPr/>
              <a:tblGrid>
                <a:gridCol w="1366838"/>
                <a:gridCol w="2663825"/>
                <a:gridCol w="6265862"/>
              </a:tblGrid>
              <a:tr h="792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  ★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非农业户口填报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R8.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家庭人均收入状况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低于本市城镇居民低保标准  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2.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低于本市低收入标准  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3.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其他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</a:tr>
            </a:tbl>
          </a:graphicData>
        </a:graphic>
      </p:graphicFrame>
      <p:sp>
        <p:nvSpPr>
          <p:cNvPr id="63503" name="Oval 31"/>
          <p:cNvSpPr>
            <a:spLocks noChangeArrowheads="1"/>
          </p:cNvSpPr>
          <p:nvPr/>
        </p:nvSpPr>
        <p:spPr bwMode="auto">
          <a:xfrm>
            <a:off x="5591175" y="2492375"/>
            <a:ext cx="360363" cy="360363"/>
          </a:xfrm>
          <a:prstGeom prst="ellips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latin typeface="仿宋" pitchFamily="49" charset="-122"/>
              <a:ea typeface="仿宋" pitchFamily="49" charset="-122"/>
            </a:endParaRPr>
          </a:p>
        </p:txBody>
      </p:sp>
      <p:graphicFrame>
        <p:nvGraphicFramePr>
          <p:cNvPr id="63549" name="Group 61"/>
          <p:cNvGraphicFramePr>
            <a:graphicFrameLocks noGrp="1"/>
          </p:cNvGraphicFramePr>
          <p:nvPr/>
        </p:nvGraphicFramePr>
        <p:xfrm>
          <a:off x="1558925" y="3933825"/>
          <a:ext cx="10296525" cy="790575"/>
        </p:xfrm>
        <a:graphic>
          <a:graphicData uri="http://schemas.openxmlformats.org/drawingml/2006/table">
            <a:tbl>
              <a:tblPr/>
              <a:tblGrid>
                <a:gridCol w="1366838"/>
                <a:gridCol w="2663825"/>
                <a:gridCol w="6265862"/>
              </a:tblGrid>
              <a:tr h="790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  ★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非农业户口填报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R8.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家庭人均收入状况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低于本市城镇居民低保标准  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2.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低于本市低收入标准  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3.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其他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</a:tr>
            </a:tbl>
          </a:graphicData>
        </a:graphic>
      </p:graphicFrame>
      <p:sp>
        <p:nvSpPr>
          <p:cNvPr id="63514" name="Line 57"/>
          <p:cNvSpPr>
            <a:spLocks noChangeShapeType="1"/>
          </p:cNvSpPr>
          <p:nvPr/>
        </p:nvSpPr>
        <p:spPr bwMode="auto">
          <a:xfrm>
            <a:off x="5662613" y="4149725"/>
            <a:ext cx="3384550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515" name="Line 58"/>
          <p:cNvSpPr>
            <a:spLocks noChangeShapeType="1"/>
          </p:cNvSpPr>
          <p:nvPr/>
        </p:nvSpPr>
        <p:spPr bwMode="auto">
          <a:xfrm>
            <a:off x="5662613" y="4221163"/>
            <a:ext cx="3384550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516" name="Oval 31"/>
          <p:cNvSpPr>
            <a:spLocks noChangeArrowheads="1"/>
          </p:cNvSpPr>
          <p:nvPr/>
        </p:nvSpPr>
        <p:spPr bwMode="auto">
          <a:xfrm>
            <a:off x="9191625" y="4005263"/>
            <a:ext cx="360363" cy="360362"/>
          </a:xfrm>
          <a:prstGeom prst="ellips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63517" name="Oval 31"/>
          <p:cNvSpPr>
            <a:spLocks noChangeArrowheads="1"/>
          </p:cNvSpPr>
          <p:nvPr/>
        </p:nvSpPr>
        <p:spPr bwMode="auto">
          <a:xfrm>
            <a:off x="5591175" y="4005263"/>
            <a:ext cx="360363" cy="360362"/>
          </a:xfrm>
          <a:prstGeom prst="ellips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7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三、调查表的填写</a:t>
              </a:r>
            </a:p>
          </p:txBody>
        </p:sp>
      </p:grpSp>
      <p:grpSp>
        <p:nvGrpSpPr>
          <p:cNvPr id="65538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6554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第三节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42846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调查表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填写五要点</a:t>
            </a:r>
          </a:p>
        </p:txBody>
      </p:sp>
      <p:sp>
        <p:nvSpPr>
          <p:cNvPr id="65541" name="TextBox 1"/>
          <p:cNvSpPr txBox="1">
            <a:spLocks noChangeArrowheads="1"/>
          </p:cNvSpPr>
          <p:nvPr/>
        </p:nvSpPr>
        <p:spPr bwMode="auto">
          <a:xfrm>
            <a:off x="1593850" y="1589088"/>
            <a:ext cx="10288588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endParaRPr lang="en-US" altLang="zh-CN" sz="2000" b="1">
              <a:solidFill>
                <a:srgbClr val="006666"/>
              </a:solidFill>
              <a:latin typeface="宋体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   2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）没有标准答案的项目，用文字或数字填写。填写错误的项目，用双横线将填写错的文字或数字划去，在其上方重新填写。</a:t>
            </a:r>
            <a:endParaRPr lang="en-US" sz="4400" b="1">
              <a:solidFill>
                <a:srgbClr val="005856"/>
              </a:solidFill>
              <a:latin typeface="宋体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51163" y="2857500"/>
            <a:ext cx="7573962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bg2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一、调查对象、内容和时间</a:t>
            </a:r>
          </a:p>
        </p:txBody>
      </p:sp>
      <p:sp>
        <p:nvSpPr>
          <p:cNvPr id="3" name="矩形 2"/>
          <p:cNvSpPr/>
          <p:nvPr/>
        </p:nvSpPr>
        <p:spPr>
          <a:xfrm>
            <a:off x="5059363" y="3714750"/>
            <a:ext cx="4537075" cy="22225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3555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6" name="TextBox 5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355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5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三、调查表的填写</a:t>
              </a:r>
            </a:p>
          </p:txBody>
        </p:sp>
      </p:grpSp>
      <p:grpSp>
        <p:nvGrpSpPr>
          <p:cNvPr id="67586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67620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第三节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42846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调查表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填写五要点</a:t>
            </a:r>
          </a:p>
        </p:txBody>
      </p:sp>
      <p:graphicFrame>
        <p:nvGraphicFramePr>
          <p:cNvPr id="18" name="Group 3"/>
          <p:cNvGraphicFramePr>
            <a:graphicFrameLocks/>
          </p:cNvGraphicFramePr>
          <p:nvPr/>
        </p:nvGraphicFramePr>
        <p:xfrm>
          <a:off x="1665288" y="2357438"/>
          <a:ext cx="9858444" cy="640080"/>
        </p:xfrm>
        <a:graphic>
          <a:graphicData uri="http://schemas.openxmlformats.org/drawingml/2006/table">
            <a:tbl>
              <a:tblPr/>
              <a:tblGrid>
                <a:gridCol w="1775129"/>
                <a:gridCol w="822737"/>
                <a:gridCol w="2178493"/>
                <a:gridCol w="5082085"/>
              </a:tblGrid>
              <a:tr h="639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R5.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监护人姓名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张三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R6.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本人或监护人联系电话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固话：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12345678         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手机：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13912345678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Group 15"/>
          <p:cNvGraphicFramePr>
            <a:graphicFrameLocks/>
          </p:cNvGraphicFramePr>
          <p:nvPr/>
        </p:nvGraphicFramePr>
        <p:xfrm>
          <a:off x="1665288" y="3932238"/>
          <a:ext cx="9858445" cy="649288"/>
        </p:xfrm>
        <a:graphic>
          <a:graphicData uri="http://schemas.openxmlformats.org/drawingml/2006/table">
            <a:tbl>
              <a:tblPr/>
              <a:tblGrid>
                <a:gridCol w="1799138"/>
                <a:gridCol w="833943"/>
                <a:gridCol w="2143279"/>
                <a:gridCol w="5082085"/>
              </a:tblGrid>
              <a:tr h="649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R5.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监护人姓名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张三李四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R6.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本人或监护人联系电话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          12345678                  13912345678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固话：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 87654321        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手机：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13987654321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</a:tr>
            </a:tbl>
          </a:graphicData>
        </a:graphic>
      </p:graphicFrame>
      <p:cxnSp>
        <p:nvCxnSpPr>
          <p:cNvPr id="67613" name="直接连接符 6"/>
          <p:cNvCxnSpPr>
            <a:cxnSpLocks noChangeShapeType="1"/>
          </p:cNvCxnSpPr>
          <p:nvPr/>
        </p:nvCxnSpPr>
        <p:spPr bwMode="auto">
          <a:xfrm flipV="1">
            <a:off x="3522663" y="4357688"/>
            <a:ext cx="715962" cy="793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67614" name="直接连接符 6"/>
          <p:cNvCxnSpPr>
            <a:cxnSpLocks noChangeShapeType="1"/>
          </p:cNvCxnSpPr>
          <p:nvPr/>
        </p:nvCxnSpPr>
        <p:spPr bwMode="auto">
          <a:xfrm flipV="1">
            <a:off x="3522663" y="4429125"/>
            <a:ext cx="715962" cy="793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67615" name="直接连接符 8"/>
          <p:cNvCxnSpPr>
            <a:cxnSpLocks noChangeShapeType="1"/>
          </p:cNvCxnSpPr>
          <p:nvPr/>
        </p:nvCxnSpPr>
        <p:spPr bwMode="auto">
          <a:xfrm flipV="1">
            <a:off x="7239000" y="4362450"/>
            <a:ext cx="1223963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67616" name="直接连接符 8"/>
          <p:cNvCxnSpPr>
            <a:cxnSpLocks noChangeShapeType="1"/>
          </p:cNvCxnSpPr>
          <p:nvPr/>
        </p:nvCxnSpPr>
        <p:spPr bwMode="auto">
          <a:xfrm flipV="1">
            <a:off x="7239000" y="4433888"/>
            <a:ext cx="1223963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67617" name="直接连接符 8"/>
          <p:cNvCxnSpPr>
            <a:cxnSpLocks noChangeShapeType="1"/>
          </p:cNvCxnSpPr>
          <p:nvPr/>
        </p:nvCxnSpPr>
        <p:spPr bwMode="auto">
          <a:xfrm flipV="1">
            <a:off x="9739313" y="4362450"/>
            <a:ext cx="1657350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67618" name="直接连接符 8"/>
          <p:cNvCxnSpPr>
            <a:cxnSpLocks noChangeShapeType="1"/>
          </p:cNvCxnSpPr>
          <p:nvPr/>
        </p:nvCxnSpPr>
        <p:spPr bwMode="auto">
          <a:xfrm flipV="1">
            <a:off x="9739313" y="4433888"/>
            <a:ext cx="1657350" cy="31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3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三、调查表的填写</a:t>
              </a:r>
            </a:p>
          </p:txBody>
        </p:sp>
      </p:grpSp>
      <p:grpSp>
        <p:nvGrpSpPr>
          <p:cNvPr id="69634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6963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第三节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42846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调查表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填写五要点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93850" y="1530350"/>
            <a:ext cx="10288588" cy="3843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  3</a:t>
            </a:r>
            <a:r>
              <a:rPr lang="zh-CN" altLang="en-US" sz="44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、注意项目的提示</a:t>
            </a:r>
          </a:p>
          <a:p>
            <a:pPr fontAlgn="auto">
              <a:spcBef>
                <a:spcPts val="1800"/>
              </a:spcBef>
              <a:spcAft>
                <a:spcPts val="0"/>
              </a:spcAft>
              <a:defRPr/>
            </a:pPr>
            <a:r>
              <a:rPr lang="en-US" sz="4400" b="1" dirty="0">
                <a:latin typeface="宋体" pitchFamily="2" charset="-122"/>
                <a:ea typeface="宋体" pitchFamily="2" charset="-122"/>
              </a:rPr>
              <a:t>   </a:t>
            </a:r>
            <a:r>
              <a:rPr lang="en-US" sz="44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44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）“年龄”范围、“农业与非农业”、“跳问”、“多选”等要求，避免填写错误。</a:t>
            </a: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有多项选择的项目要逐一宣读，便于调查对象选择。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1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三、调查表的填写</a:t>
              </a:r>
            </a:p>
          </p:txBody>
        </p:sp>
      </p:grpSp>
      <p:grpSp>
        <p:nvGrpSpPr>
          <p:cNvPr id="71682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7171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第三节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42846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调查表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填写五要点</a:t>
            </a:r>
          </a:p>
        </p:txBody>
      </p:sp>
      <p:graphicFrame>
        <p:nvGraphicFramePr>
          <p:cNvPr id="71718" name="Group 38"/>
          <p:cNvGraphicFramePr>
            <a:graphicFrameLocks noGrp="1"/>
          </p:cNvGraphicFramePr>
          <p:nvPr/>
        </p:nvGraphicFramePr>
        <p:xfrm>
          <a:off x="1665288" y="2005013"/>
          <a:ext cx="9859962" cy="776288"/>
        </p:xfrm>
        <a:graphic>
          <a:graphicData uri="http://schemas.openxmlformats.org/drawingml/2006/table">
            <a:tbl>
              <a:tblPr/>
              <a:tblGrid>
                <a:gridCol w="3133725"/>
                <a:gridCol w="6726237"/>
              </a:tblGrid>
              <a:tr h="776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R4 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婚姻状况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（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★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20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周岁及以上填报）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未婚    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2.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已婚有配偶  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3.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离婚   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4.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丧偶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  <a:ea typeface="隶书"/>
                        <a:cs typeface="隶书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1719" name="Group 39"/>
          <p:cNvGraphicFramePr>
            <a:graphicFrameLocks noGrp="1"/>
          </p:cNvGraphicFramePr>
          <p:nvPr/>
        </p:nvGraphicFramePr>
        <p:xfrm>
          <a:off x="1665288" y="3284538"/>
          <a:ext cx="9859962" cy="701675"/>
        </p:xfrm>
        <a:graphic>
          <a:graphicData uri="http://schemas.openxmlformats.org/drawingml/2006/table">
            <a:tbl>
              <a:tblPr/>
              <a:tblGrid>
                <a:gridCol w="1227137"/>
                <a:gridCol w="1684338"/>
                <a:gridCol w="6948487"/>
              </a:tblGrid>
              <a:tr h="701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★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非农业户口填报 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R18.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就业形式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跳转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R22)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集中就业     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2.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按比例就业    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3.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个体就业（含自主创业）               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4.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公益性就业  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5.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其他形式就业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Group 38"/>
          <p:cNvGraphicFramePr>
            <a:graphicFrameLocks noGrp="1"/>
          </p:cNvGraphicFramePr>
          <p:nvPr/>
        </p:nvGraphicFramePr>
        <p:xfrm>
          <a:off x="1665288" y="4522788"/>
          <a:ext cx="9859962" cy="1066800"/>
        </p:xfrm>
        <a:graphic>
          <a:graphicData uri="http://schemas.openxmlformats.org/drawingml/2006/table">
            <a:tbl>
              <a:tblPr/>
              <a:tblGrid>
                <a:gridCol w="2916237"/>
                <a:gridCol w="6943725"/>
              </a:tblGrid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R33.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一年来是否得到过以下康复服务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（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★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1-3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项可多选）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康复医疗   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2.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功能训练   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3.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其他康复服务   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4.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否 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29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三、调查表的填写</a:t>
              </a:r>
            </a:p>
          </p:txBody>
        </p:sp>
      </p:grpSp>
      <p:grpSp>
        <p:nvGrpSpPr>
          <p:cNvPr id="73730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73745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第三节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42846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调查表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填写五要点</a:t>
            </a:r>
          </a:p>
        </p:txBody>
      </p:sp>
      <p:sp>
        <p:nvSpPr>
          <p:cNvPr id="73733" name="TextBox 1"/>
          <p:cNvSpPr txBox="1">
            <a:spLocks noChangeArrowheads="1"/>
          </p:cNvSpPr>
          <p:nvPr/>
        </p:nvSpPr>
        <p:spPr bwMode="auto">
          <a:xfrm>
            <a:off x="1593850" y="1495425"/>
            <a:ext cx="10288588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   2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）</a:t>
            </a:r>
            <a:r>
              <a:rPr lang="zh-CN" altLang="en-US" sz="4400" b="1">
                <a:solidFill>
                  <a:srgbClr val="006666"/>
                </a:solidFill>
                <a:latin typeface="Calibri" pitchFamily="34" charset="0"/>
              </a:rPr>
              <a:t>对既涉及到年龄又涉及到残疾类别的项目要看清。</a:t>
            </a:r>
            <a:endParaRPr lang="zh-CN" altLang="en-US" sz="4400" b="1">
              <a:solidFill>
                <a:srgbClr val="006666"/>
              </a:solidFill>
              <a:latin typeface="宋体" charset="-122"/>
            </a:endParaRPr>
          </a:p>
        </p:txBody>
      </p:sp>
      <p:graphicFrame>
        <p:nvGraphicFramePr>
          <p:cNvPr id="12" name="Group 3"/>
          <p:cNvGraphicFramePr>
            <a:graphicFrameLocks/>
          </p:cNvGraphicFramePr>
          <p:nvPr/>
        </p:nvGraphicFramePr>
        <p:xfrm>
          <a:off x="1879600" y="3929063"/>
          <a:ext cx="9787006" cy="1435101"/>
        </p:xfrm>
        <a:graphic>
          <a:graphicData uri="http://schemas.openxmlformats.org/drawingml/2006/table">
            <a:tbl>
              <a:tblPr/>
              <a:tblGrid>
                <a:gridCol w="4009220"/>
                <a:gridCol w="5777786"/>
              </a:tblGrid>
              <a:tr h="4651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劳动就业（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16-59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周岁填报） 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69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R24.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目前职业康复劳动需求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（★智力和稳定期精神残疾人填报）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1.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正在参加   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2.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未参加但想参加   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3.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未参加也不想参加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4.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无能力参加    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5.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不了解 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  <a:ea typeface="隶书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6F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7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三、调查表的填写</a:t>
              </a:r>
            </a:p>
          </p:txBody>
        </p:sp>
      </p:grpSp>
      <p:grpSp>
        <p:nvGrpSpPr>
          <p:cNvPr id="75778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7578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第三节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42846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调查表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填写五要点</a:t>
            </a:r>
          </a:p>
        </p:txBody>
      </p:sp>
      <p:sp>
        <p:nvSpPr>
          <p:cNvPr id="75781" name="TextBox 1"/>
          <p:cNvSpPr txBox="1">
            <a:spLocks noChangeArrowheads="1"/>
          </p:cNvSpPr>
          <p:nvPr/>
        </p:nvSpPr>
        <p:spPr bwMode="auto">
          <a:xfrm>
            <a:off x="1593850" y="1419225"/>
            <a:ext cx="10288588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  </a:t>
            </a:r>
            <a:r>
              <a:rPr lang="en-US" altLang="zh-CN" sz="4400" b="1">
                <a:solidFill>
                  <a:srgbClr val="C00000"/>
                </a:solidFill>
                <a:latin typeface="宋体" charset="-122"/>
              </a:rPr>
              <a:t>4</a:t>
            </a:r>
            <a:r>
              <a:rPr lang="zh-CN" altLang="en-US" sz="4400" b="1">
                <a:solidFill>
                  <a:srgbClr val="C00000"/>
                </a:solidFill>
                <a:latin typeface="宋体" charset="-122"/>
              </a:rPr>
              <a:t>、需求引导的要求</a:t>
            </a:r>
          </a:p>
          <a:p>
            <a:pPr>
              <a:spcBef>
                <a:spcPts val="1800"/>
              </a:spcBef>
            </a:pP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    在填写</a:t>
            </a: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《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调查表</a:t>
            </a: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》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时，如果被访者不清楚自己的需求或总是回答无需求时，调查员可以给予必要的提示，以引导和发现残疾人的真正需求，但调查员最终应尊重残疾人本人的意愿，不能代为选择。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25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三、调查表的填写</a:t>
              </a:r>
            </a:p>
          </p:txBody>
        </p:sp>
      </p:grpSp>
      <p:grpSp>
        <p:nvGrpSpPr>
          <p:cNvPr id="77826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77830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42846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调查表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填写五要点</a:t>
            </a:r>
          </a:p>
        </p:txBody>
      </p:sp>
      <p:sp>
        <p:nvSpPr>
          <p:cNvPr id="77828" name="TextBox 1"/>
          <p:cNvSpPr txBox="1">
            <a:spLocks noChangeArrowheads="1"/>
          </p:cNvSpPr>
          <p:nvPr/>
        </p:nvSpPr>
        <p:spPr bwMode="auto">
          <a:xfrm>
            <a:off x="1593850" y="1285875"/>
            <a:ext cx="10288588" cy="533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>
                <a:solidFill>
                  <a:srgbClr val="C00000"/>
                </a:solidFill>
                <a:latin typeface="宋体" charset="-122"/>
              </a:rPr>
              <a:t>  5</a:t>
            </a:r>
            <a:r>
              <a:rPr lang="zh-CN" altLang="en-US" sz="4400" b="1">
                <a:solidFill>
                  <a:srgbClr val="C00000"/>
                </a:solidFill>
                <a:latin typeface="宋体" charset="-122"/>
              </a:rPr>
              <a:t>、宣读和签字要求</a:t>
            </a:r>
            <a:endParaRPr lang="en-US" sz="4400" b="1">
              <a:solidFill>
                <a:srgbClr val="C00000"/>
              </a:solidFill>
              <a:latin typeface="宋体" charset="-122"/>
            </a:endParaRPr>
          </a:p>
          <a:p>
            <a:pPr>
              <a:lnSpc>
                <a:spcPct val="120000"/>
              </a:lnSpc>
            </a:pPr>
            <a:r>
              <a:rPr lang="en-US" sz="4000" b="1">
                <a:solidFill>
                  <a:srgbClr val="006666"/>
                </a:solidFill>
                <a:latin typeface="宋体" charset="-122"/>
              </a:rPr>
              <a:t>   </a:t>
            </a:r>
            <a:r>
              <a:rPr lang="en-US" altLang="zh-CN" sz="4000" b="1">
                <a:solidFill>
                  <a:srgbClr val="006666"/>
                </a:solidFill>
                <a:latin typeface="宋体" charset="-122"/>
              </a:rPr>
              <a:t>《</a:t>
            </a:r>
            <a:r>
              <a:rPr lang="zh-CN" altLang="en-US" sz="4000" b="1">
                <a:solidFill>
                  <a:srgbClr val="006666"/>
                </a:solidFill>
                <a:latin typeface="宋体" charset="-122"/>
              </a:rPr>
              <a:t>残疾人调查表</a:t>
            </a:r>
            <a:r>
              <a:rPr lang="en-US" altLang="zh-CN" sz="4000" b="1">
                <a:solidFill>
                  <a:srgbClr val="006666"/>
                </a:solidFill>
                <a:latin typeface="宋体" charset="-122"/>
              </a:rPr>
              <a:t>》</a:t>
            </a:r>
            <a:r>
              <a:rPr lang="zh-CN" altLang="en-US" sz="4000" b="1">
                <a:solidFill>
                  <a:srgbClr val="006666"/>
                </a:solidFill>
                <a:latin typeface="宋体" charset="-122"/>
              </a:rPr>
              <a:t>填写完成后，调查员应将填写的内容向申报人完整宣读一遍，并对表头的地址栏和调查项目核对无误后，再由调查员和申报人分别签字（如调查对象因故需亲属或监护人代签名，应注明</a:t>
            </a: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“（代）”</a:t>
            </a:r>
            <a:r>
              <a:rPr lang="zh-CN" altLang="en-US" sz="4000" b="1">
                <a:solidFill>
                  <a:srgbClr val="006666"/>
                </a:solidFill>
                <a:latin typeface="宋体" charset="-122"/>
              </a:rPr>
              <a:t>字）。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3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三、调查表的填写</a:t>
              </a:r>
            </a:p>
          </p:txBody>
        </p:sp>
      </p:grpSp>
      <p:grpSp>
        <p:nvGrpSpPr>
          <p:cNvPr id="79874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7987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第三节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42846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调查表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填写五要点</a:t>
            </a:r>
          </a:p>
        </p:txBody>
      </p:sp>
      <p:sp>
        <p:nvSpPr>
          <p:cNvPr id="79877" name="矩形 13"/>
          <p:cNvSpPr>
            <a:spLocks noChangeArrowheads="1"/>
          </p:cNvSpPr>
          <p:nvPr/>
        </p:nvSpPr>
        <p:spPr bwMode="auto">
          <a:xfrm>
            <a:off x="1593850" y="2825750"/>
            <a:ext cx="102885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6666"/>
                </a:solidFill>
                <a:latin typeface="Calibri" pitchFamily="34" charset="0"/>
              </a:rPr>
              <a:t>◆</a:t>
            </a:r>
            <a:r>
              <a:rPr lang="zh-CN" altLang="en-US" sz="4000" b="1">
                <a:solidFill>
                  <a:srgbClr val="006666"/>
                </a:solidFill>
                <a:latin typeface="宋体" charset="-122"/>
              </a:rPr>
              <a:t>感谢被访人和家庭的支持配合，送上纪念品。</a:t>
            </a:r>
            <a:endParaRPr lang="zh-CN" altLang="en-US" sz="4000">
              <a:solidFill>
                <a:srgbClr val="006666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1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三、调查表的填写</a:t>
              </a:r>
            </a:p>
          </p:txBody>
        </p:sp>
      </p:grpSp>
      <p:grpSp>
        <p:nvGrpSpPr>
          <p:cNvPr id="81922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8192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第三节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42846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调查表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填写五要点</a:t>
            </a:r>
          </a:p>
        </p:txBody>
      </p:sp>
      <p:sp>
        <p:nvSpPr>
          <p:cNvPr id="81925" name="TextBox 1"/>
          <p:cNvSpPr txBox="1">
            <a:spLocks noChangeArrowheads="1"/>
          </p:cNvSpPr>
          <p:nvPr/>
        </p:nvSpPr>
        <p:spPr bwMode="auto">
          <a:xfrm>
            <a:off x="1593850" y="1285875"/>
            <a:ext cx="10288588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  </a:t>
            </a:r>
            <a:r>
              <a:rPr lang="en-US" altLang="zh-CN" sz="4400" b="1">
                <a:solidFill>
                  <a:srgbClr val="C00000"/>
                </a:solidFill>
                <a:latin typeface="宋体" charset="-122"/>
              </a:rPr>
              <a:t>6</a:t>
            </a:r>
            <a:r>
              <a:rPr lang="zh-CN" altLang="en-US" sz="4400" b="1">
                <a:solidFill>
                  <a:srgbClr val="C00000"/>
                </a:solidFill>
                <a:latin typeface="宋体" charset="-122"/>
              </a:rPr>
              <a:t>、</a:t>
            </a:r>
            <a:r>
              <a:rPr lang="en-US" altLang="zh-CN" sz="4400" b="1">
                <a:solidFill>
                  <a:srgbClr val="C00000"/>
                </a:solidFill>
                <a:latin typeface="宋体" charset="-122"/>
              </a:rPr>
              <a:t>《</a:t>
            </a:r>
            <a:r>
              <a:rPr lang="zh-CN" altLang="en-US" sz="4400" b="1">
                <a:solidFill>
                  <a:srgbClr val="C00000"/>
                </a:solidFill>
                <a:latin typeface="宋体" charset="-122"/>
              </a:rPr>
              <a:t>社区调查表</a:t>
            </a:r>
            <a:r>
              <a:rPr lang="en-US" altLang="zh-CN" sz="4400" b="1">
                <a:solidFill>
                  <a:srgbClr val="C00000"/>
                </a:solidFill>
                <a:latin typeface="宋体" charset="-122"/>
              </a:rPr>
              <a:t>》</a:t>
            </a:r>
            <a:r>
              <a:rPr lang="zh-CN" altLang="en-US" sz="4400" b="1">
                <a:solidFill>
                  <a:srgbClr val="C00000"/>
                </a:solidFill>
                <a:latin typeface="宋体" charset="-122"/>
              </a:rPr>
              <a:t>的填写</a:t>
            </a:r>
          </a:p>
          <a:p>
            <a:pPr>
              <a:lnSpc>
                <a:spcPts val="5500"/>
              </a:lnSpc>
              <a:spcBef>
                <a:spcPts val="1800"/>
              </a:spcBef>
            </a:pP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   </a:t>
            </a:r>
            <a:r>
              <a:rPr lang="en-US" altLang="zh-CN" sz="4000" b="1">
                <a:solidFill>
                  <a:srgbClr val="006666"/>
                </a:solidFill>
                <a:latin typeface="宋体" charset="-122"/>
              </a:rPr>
              <a:t>《</a:t>
            </a:r>
            <a:r>
              <a:rPr lang="zh-CN" altLang="en-US" sz="4000" b="1">
                <a:solidFill>
                  <a:srgbClr val="006666"/>
                </a:solidFill>
                <a:latin typeface="宋体" charset="-122"/>
              </a:rPr>
              <a:t>社区调查表</a:t>
            </a:r>
            <a:r>
              <a:rPr lang="en-US" altLang="zh-CN" sz="4000" b="1">
                <a:solidFill>
                  <a:srgbClr val="006666"/>
                </a:solidFill>
                <a:latin typeface="宋体" charset="-122"/>
              </a:rPr>
              <a:t>》</a:t>
            </a:r>
            <a:r>
              <a:rPr lang="zh-CN" altLang="en-US" sz="4000" b="1">
                <a:solidFill>
                  <a:srgbClr val="006666"/>
                </a:solidFill>
                <a:latin typeface="宋体" charset="-122"/>
              </a:rPr>
              <a:t>以社区、村（居）委会为单位，由调查员负责找熟悉情况的社区、村（居）委会干部逐项询问填报。在对表头地址栏和调查项目核对无误后，单位负责人和填表人签字。填写方式、改错方法与调查表的圈填方式和改错方法一致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2600" y="2857500"/>
            <a:ext cx="76454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bg2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四、</a:t>
            </a:r>
            <a:r>
              <a:rPr lang="zh-CN" altLang="en-US" sz="4800" b="1" dirty="0">
                <a:solidFill>
                  <a:schemeClr val="bg2">
                    <a:lumMod val="50000"/>
                  </a:schemeClr>
                </a:solidFill>
                <a:latin typeface="宋体" pitchFamily="2" charset="-122"/>
                <a:ea typeface="华文中宋" pitchFamily="2" charset="-122"/>
              </a:rPr>
              <a:t>如何使用</a:t>
            </a:r>
            <a:r>
              <a:rPr lang="en-US" sz="4800" b="1" dirty="0">
                <a:solidFill>
                  <a:schemeClr val="bg2">
                    <a:lumMod val="50000"/>
                  </a:schemeClr>
                </a:solidFill>
                <a:latin typeface="宋体" pitchFamily="2" charset="-122"/>
                <a:ea typeface="华文中宋" pitchFamily="2" charset="-122"/>
              </a:rPr>
              <a:t>《</a:t>
            </a:r>
            <a:r>
              <a:rPr lang="zh-CN" altLang="en-US" sz="4800" b="1" dirty="0">
                <a:solidFill>
                  <a:schemeClr val="bg2">
                    <a:lumMod val="50000"/>
                  </a:schemeClr>
                </a:solidFill>
                <a:latin typeface="宋体" pitchFamily="2" charset="-122"/>
                <a:ea typeface="华文中宋" pitchFamily="2" charset="-122"/>
              </a:rPr>
              <a:t>调查底册</a:t>
            </a:r>
            <a:r>
              <a:rPr lang="en-US" sz="4800" b="1" dirty="0">
                <a:solidFill>
                  <a:schemeClr val="bg2">
                    <a:lumMod val="50000"/>
                  </a:schemeClr>
                </a:solidFill>
                <a:latin typeface="宋体" pitchFamily="2" charset="-122"/>
                <a:ea typeface="华文中宋" pitchFamily="2" charset="-122"/>
              </a:rPr>
              <a:t>》</a:t>
            </a:r>
            <a:endParaRPr lang="zh-CN" altLang="en-US" sz="4800" b="1" dirty="0">
              <a:solidFill>
                <a:schemeClr val="bg2">
                  <a:lumMod val="50000"/>
                </a:schemeClr>
              </a:solidFill>
              <a:latin typeface="宋体" pitchFamily="2" charset="-122"/>
              <a:ea typeface="华文中宋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94288" y="3714750"/>
            <a:ext cx="4537075" cy="22225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83971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6" name="TextBox 5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8397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7" descr="QQ截图201411022259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9538" y="969963"/>
            <a:ext cx="10101262" cy="588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4994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4" name="TextBox 3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85000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调查底册</a:t>
            </a:r>
          </a:p>
        </p:txBody>
      </p:sp>
      <p:grpSp>
        <p:nvGrpSpPr>
          <p:cNvPr id="84996" name="组合 46"/>
          <p:cNvGrpSpPr>
            <a:grpSpLocks/>
          </p:cNvGrpSpPr>
          <p:nvPr/>
        </p:nvGrpSpPr>
        <p:grpSpPr bwMode="auto">
          <a:xfrm>
            <a:off x="3706813" y="428604"/>
            <a:ext cx="4960937" cy="523875"/>
            <a:chOff x="1159000" y="400044"/>
            <a:chExt cx="2240395" cy="52322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1461392" y="400044"/>
              <a:ext cx="1938003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四、如何使用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调查底册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2093913" y="2079625"/>
            <a:ext cx="9145587" cy="2862263"/>
          </a:xfrm>
          <a:prstGeom prst="rect">
            <a:avLst/>
          </a:prstGeom>
          <a:noFill/>
        </p:spPr>
        <p:txBody>
          <a:bodyPr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4400" b="1" dirty="0">
                <a:solidFill>
                  <a:srgbClr val="006666"/>
                </a:solidFill>
                <a:latin typeface="+mn-ea"/>
                <a:ea typeface="+mn-ea"/>
              </a:rPr>
              <a:t>在本市残疾人人口基础数据库中登记并持有第二代《中华人民共和国残疾人证》的残疾人，及在数据库中登记而暂未持证的疑似残疾儿童。</a:t>
            </a:r>
            <a:endParaRPr lang="zh-CN" altLang="en-US" sz="4400" b="1" dirty="0">
              <a:solidFill>
                <a:srgbClr val="00B0F0"/>
              </a:solidFill>
              <a:latin typeface="+mn-ea"/>
              <a:ea typeface="+mn-ea"/>
            </a:endParaRPr>
          </a:p>
        </p:txBody>
      </p:sp>
      <p:grpSp>
        <p:nvGrpSpPr>
          <p:cNvPr id="24578" name="组合 46"/>
          <p:cNvGrpSpPr>
            <a:grpSpLocks/>
          </p:cNvGrpSpPr>
          <p:nvPr/>
        </p:nvGrpSpPr>
        <p:grpSpPr bwMode="auto">
          <a:xfrm>
            <a:off x="3635375" y="428625"/>
            <a:ext cx="5484813" cy="595313"/>
            <a:chOff x="1159000" y="399575"/>
            <a:chExt cx="3257295" cy="95410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29334"/>
              <a:ext cx="0" cy="26206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31621" y="399575"/>
              <a:ext cx="2984674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一、调查对象、内容和时间</a:t>
              </a:r>
            </a:p>
          </p:txBody>
        </p:sp>
      </p:grpSp>
      <p:grpSp>
        <p:nvGrpSpPr>
          <p:cNvPr id="24579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458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第一节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调查对象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7" name="组合 46"/>
          <p:cNvGrpSpPr>
            <a:grpSpLocks/>
          </p:cNvGrpSpPr>
          <p:nvPr/>
        </p:nvGrpSpPr>
        <p:grpSpPr bwMode="auto">
          <a:xfrm>
            <a:off x="3706813" y="428625"/>
            <a:ext cx="4960937" cy="523875"/>
            <a:chOff x="1159000" y="428604"/>
            <a:chExt cx="2240395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938003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四、如何使用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调查底册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6018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8602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第四节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020" name="TextBox 1"/>
          <p:cNvSpPr txBox="1">
            <a:spLocks noChangeArrowheads="1"/>
          </p:cNvSpPr>
          <p:nvPr/>
        </p:nvSpPr>
        <p:spPr bwMode="auto">
          <a:xfrm>
            <a:off x="1593850" y="1722438"/>
            <a:ext cx="10288588" cy="393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  1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、按照</a:t>
            </a: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《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调查底册</a:t>
            </a: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》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上的名单，寻找调查对象入户调查登记。</a:t>
            </a:r>
            <a:endParaRPr lang="en-US" altLang="zh-CN" sz="4400" b="1">
              <a:solidFill>
                <a:srgbClr val="006666"/>
              </a:solidFill>
              <a:latin typeface="宋体" charset="-122"/>
            </a:endParaRPr>
          </a:p>
          <a:p>
            <a:pPr>
              <a:lnSpc>
                <a:spcPts val="5000"/>
              </a:lnSpc>
            </a:pPr>
            <a:endParaRPr lang="en-US" sz="4400" b="1">
              <a:solidFill>
                <a:srgbClr val="006666"/>
              </a:solidFill>
              <a:latin typeface="宋体" charset="-122"/>
            </a:endParaRPr>
          </a:p>
          <a:p>
            <a:pPr>
              <a:lnSpc>
                <a:spcPts val="5000"/>
              </a:lnSpc>
            </a:pPr>
            <a:r>
              <a:rPr lang="en-US" sz="4400" b="1">
                <a:solidFill>
                  <a:srgbClr val="006666"/>
                </a:solidFill>
                <a:latin typeface="宋体" charset="-122"/>
              </a:rPr>
              <a:t>  </a:t>
            </a: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2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、每调查登记完一人，应在</a:t>
            </a: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《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调查底册</a:t>
            </a: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》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备注栏中做好标记，以免出现重登或漏登现象。</a:t>
            </a:r>
            <a:endParaRPr lang="zh-CN" altLang="en-US" sz="4400">
              <a:latin typeface="宋体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065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8812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第四节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调查底册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完成调查备注</a:t>
            </a:r>
          </a:p>
        </p:txBody>
      </p:sp>
      <p:graphicFrame>
        <p:nvGraphicFramePr>
          <p:cNvPr id="15" name="Group 3"/>
          <p:cNvGraphicFramePr>
            <a:graphicFrameLocks/>
          </p:cNvGraphicFramePr>
          <p:nvPr/>
        </p:nvGraphicFramePr>
        <p:xfrm>
          <a:off x="1450975" y="2667000"/>
          <a:ext cx="10429948" cy="1981200"/>
        </p:xfrm>
        <a:graphic>
          <a:graphicData uri="http://schemas.openxmlformats.org/drawingml/2006/table">
            <a:tbl>
              <a:tblPr/>
              <a:tblGrid>
                <a:gridCol w="583494"/>
                <a:gridCol w="702390"/>
                <a:gridCol w="756344"/>
                <a:gridCol w="658869"/>
                <a:gridCol w="727927"/>
                <a:gridCol w="697652"/>
                <a:gridCol w="2291753"/>
                <a:gridCol w="1531671"/>
                <a:gridCol w="1239924"/>
                <a:gridCol w="1239924"/>
              </a:tblGrid>
              <a:tr h="36512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序号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C9F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姓名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C9F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性别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C9F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年龄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C9F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残疾类别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C9F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残疾等级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C9F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住址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C9F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电话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C9F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ea typeface="华文中宋" pitchFamily="2" charset="-122"/>
                        </a:rPr>
                        <a:t>备注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C9F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83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完成调查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67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入户调查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电话调查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张三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 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男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45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肢残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二级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海淀区八里庄街道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12345678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      √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2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李四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女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30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听力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四级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海淀区八里庄街道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87654321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√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</a:tr>
            </a:tbl>
          </a:graphicData>
        </a:graphic>
      </p:graphicFrame>
      <p:grpSp>
        <p:nvGrpSpPr>
          <p:cNvPr id="88118" name="组合 46"/>
          <p:cNvGrpSpPr>
            <a:grpSpLocks/>
          </p:cNvGrpSpPr>
          <p:nvPr/>
        </p:nvGrpSpPr>
        <p:grpSpPr bwMode="auto">
          <a:xfrm>
            <a:off x="3706813" y="428625"/>
            <a:ext cx="4960937" cy="523875"/>
            <a:chOff x="1159000" y="428604"/>
            <a:chExt cx="2240395" cy="52322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1461392" y="428604"/>
              <a:ext cx="1938003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四、如何使用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调查底册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8125" name="Oval 61"/>
          <p:cNvSpPr>
            <a:spLocks noChangeArrowheads="1"/>
          </p:cNvSpPr>
          <p:nvPr/>
        </p:nvSpPr>
        <p:spPr bwMode="auto">
          <a:xfrm>
            <a:off x="9407525" y="2276475"/>
            <a:ext cx="2447925" cy="2736850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113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90120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第四节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115" name="TextBox 1"/>
          <p:cNvSpPr txBox="1">
            <a:spLocks noChangeArrowheads="1"/>
          </p:cNvSpPr>
          <p:nvPr/>
        </p:nvSpPr>
        <p:spPr bwMode="auto">
          <a:xfrm>
            <a:off x="1593850" y="1560513"/>
            <a:ext cx="10288588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  </a:t>
            </a:r>
            <a:r>
              <a:rPr lang="en-US" altLang="zh-CN" sz="4400" b="1">
                <a:solidFill>
                  <a:srgbClr val="005856"/>
                </a:solidFill>
                <a:latin typeface="宋体" charset="-122"/>
              </a:rPr>
              <a:t>3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、</a:t>
            </a:r>
            <a:r>
              <a:rPr lang="en-US" altLang="zh-CN" sz="4400" b="1">
                <a:solidFill>
                  <a:srgbClr val="005856"/>
                </a:solidFill>
                <a:latin typeface="宋体" charset="-122"/>
              </a:rPr>
              <a:t>《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调查底册</a:t>
            </a:r>
            <a:r>
              <a:rPr lang="en-US" altLang="zh-CN" sz="4400" b="1">
                <a:solidFill>
                  <a:srgbClr val="005856"/>
                </a:solidFill>
                <a:latin typeface="宋体" charset="-122"/>
              </a:rPr>
              <a:t>》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中的调查对象和家庭成员因临时外出的，不能按时入户调查登记，可再次预约。</a:t>
            </a:r>
            <a:r>
              <a:rPr lang="zh-CN" altLang="en-US" sz="4400" b="1">
                <a:solidFill>
                  <a:srgbClr val="0070C0"/>
                </a:solidFill>
                <a:latin typeface="宋体" charset="-122"/>
              </a:rPr>
              <a:t>原则上都要入户调查登记，调查时不在本市居住的被调查对象可以采取电话调查登记的方式。</a:t>
            </a:r>
            <a:r>
              <a:rPr lang="zh-CN" altLang="en-US" sz="4400" b="1">
                <a:solidFill>
                  <a:srgbClr val="C00000"/>
                </a:solidFill>
                <a:latin typeface="宋体" charset="-122"/>
              </a:rPr>
              <a:t>绝不允许不经调查，随意填写调查表。</a:t>
            </a:r>
            <a:endParaRPr lang="zh-CN" altLang="en-US" sz="4000">
              <a:latin typeface="宋体" charset="-122"/>
            </a:endParaRPr>
          </a:p>
        </p:txBody>
      </p:sp>
      <p:grpSp>
        <p:nvGrpSpPr>
          <p:cNvPr id="90116" name="组合 46"/>
          <p:cNvGrpSpPr>
            <a:grpSpLocks/>
          </p:cNvGrpSpPr>
          <p:nvPr/>
        </p:nvGrpSpPr>
        <p:grpSpPr bwMode="auto">
          <a:xfrm>
            <a:off x="3706813" y="428625"/>
            <a:ext cx="4960937" cy="523875"/>
            <a:chOff x="1159000" y="428604"/>
            <a:chExt cx="2240395" cy="52322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461392" y="428604"/>
              <a:ext cx="1938003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四、如何使用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调查底册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61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9216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第四节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163" name="TextBox 1"/>
          <p:cNvSpPr txBox="1">
            <a:spLocks noChangeArrowheads="1"/>
          </p:cNvSpPr>
          <p:nvPr/>
        </p:nvSpPr>
        <p:spPr bwMode="auto">
          <a:xfrm>
            <a:off x="1593850" y="2205038"/>
            <a:ext cx="10288588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 </a:t>
            </a:r>
            <a:r>
              <a:rPr lang="en-US" altLang="zh-CN" sz="4800" b="1">
                <a:solidFill>
                  <a:srgbClr val="006666"/>
                </a:solidFill>
                <a:latin typeface="宋体" charset="-122"/>
              </a:rPr>
              <a:t> </a:t>
            </a:r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4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、</a:t>
            </a:r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《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调查底册</a:t>
            </a:r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》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中的调查对象，经了解，确实无法进行调查登记的，要在</a:t>
            </a:r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《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调查底册</a:t>
            </a:r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》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备注栏中注明原因。</a:t>
            </a:r>
            <a:endParaRPr lang="zh-CN" altLang="en-US" sz="4800">
              <a:latin typeface="宋体" charset="-122"/>
            </a:endParaRPr>
          </a:p>
        </p:txBody>
      </p:sp>
      <p:grpSp>
        <p:nvGrpSpPr>
          <p:cNvPr id="92164" name="组合 46"/>
          <p:cNvGrpSpPr>
            <a:grpSpLocks/>
          </p:cNvGrpSpPr>
          <p:nvPr/>
        </p:nvGrpSpPr>
        <p:grpSpPr bwMode="auto">
          <a:xfrm>
            <a:off x="3706813" y="428625"/>
            <a:ext cx="4960937" cy="523875"/>
            <a:chOff x="1159000" y="428604"/>
            <a:chExt cx="2240395" cy="52322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461392" y="428604"/>
              <a:ext cx="1938003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四、如何使用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调查底册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209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94306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第四节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Group 3"/>
          <p:cNvGraphicFramePr>
            <a:graphicFrameLocks/>
          </p:cNvGraphicFramePr>
          <p:nvPr/>
        </p:nvGraphicFramePr>
        <p:xfrm>
          <a:off x="1808163" y="2071688"/>
          <a:ext cx="9715569" cy="3244215"/>
        </p:xfrm>
        <a:graphic>
          <a:graphicData uri="http://schemas.openxmlformats.org/drawingml/2006/table">
            <a:tbl>
              <a:tblPr/>
              <a:tblGrid>
                <a:gridCol w="731472"/>
                <a:gridCol w="746101"/>
                <a:gridCol w="747727"/>
                <a:gridCol w="731472"/>
                <a:gridCol w="998052"/>
                <a:gridCol w="842005"/>
                <a:gridCol w="1248378"/>
                <a:gridCol w="1009431"/>
                <a:gridCol w="1007805"/>
                <a:gridCol w="742850"/>
                <a:gridCol w="910276"/>
              </a:tblGrid>
              <a:tr h="4318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序号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C9F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姓名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C9F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性别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C9F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年龄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C9F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住址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C9F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电话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C9FC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备注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C9F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34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未完成调查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67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查无此人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已搬迁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空挂户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外出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死亡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张三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男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45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八里庄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1234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√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2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李四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女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30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八里庄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5678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√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3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王五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女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27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八里庄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0577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√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4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赵六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男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83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八里庄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6789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√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5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孙七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男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55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八里庄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4321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√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</a:tr>
            </a:tbl>
          </a:graphicData>
        </a:graphic>
      </p:graphicFrame>
      <p:sp>
        <p:nvSpPr>
          <p:cNvPr id="12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47307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调查底册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未完成调查备注</a:t>
            </a:r>
          </a:p>
        </p:txBody>
      </p:sp>
      <p:grpSp>
        <p:nvGrpSpPr>
          <p:cNvPr id="94302" name="组合 46"/>
          <p:cNvGrpSpPr>
            <a:grpSpLocks/>
          </p:cNvGrpSpPr>
          <p:nvPr/>
        </p:nvGrpSpPr>
        <p:grpSpPr bwMode="auto">
          <a:xfrm>
            <a:off x="3706813" y="428625"/>
            <a:ext cx="4960937" cy="523875"/>
            <a:chOff x="1159000" y="428604"/>
            <a:chExt cx="2240395" cy="52322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1461392" y="428604"/>
              <a:ext cx="1938003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四、如何使用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调查底册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4308" name="Oval 100"/>
          <p:cNvSpPr>
            <a:spLocks noChangeArrowheads="1"/>
          </p:cNvSpPr>
          <p:nvPr/>
        </p:nvSpPr>
        <p:spPr bwMode="auto">
          <a:xfrm>
            <a:off x="6527800" y="1628775"/>
            <a:ext cx="5184775" cy="4178300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257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96264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第四节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259" name="TextBox 1"/>
          <p:cNvSpPr txBox="1">
            <a:spLocks noChangeArrowheads="1"/>
          </p:cNvSpPr>
          <p:nvPr/>
        </p:nvSpPr>
        <p:spPr bwMode="auto">
          <a:xfrm>
            <a:off x="1522413" y="1597025"/>
            <a:ext cx="10288587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4400" b="1">
                <a:solidFill>
                  <a:srgbClr val="C00000"/>
                </a:solidFill>
                <a:latin typeface="宋体" charset="-122"/>
              </a:rPr>
              <a:t>◇查无此人：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找不到这个残疾人及其家庭成员。</a:t>
            </a:r>
            <a:endParaRPr lang="en-US" altLang="en-US" sz="4400" b="1">
              <a:solidFill>
                <a:srgbClr val="005856"/>
              </a:solidFill>
              <a:latin typeface="宋体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4400" b="1">
                <a:solidFill>
                  <a:srgbClr val="C00000"/>
                </a:solidFill>
                <a:latin typeface="宋体" charset="-122"/>
              </a:rPr>
              <a:t>◇已搬迁：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核库时，登记了户籍地和居住地的地址，实际入户调查时，户籍已迁移找不到调查对象，或者不在底册登记的居住地居住找不到调查对象，无法进行调查。</a:t>
            </a:r>
            <a:endParaRPr lang="en-US" altLang="en-US" sz="4400" b="1">
              <a:solidFill>
                <a:srgbClr val="005856"/>
              </a:solidFill>
              <a:latin typeface="宋体" charset="-122"/>
            </a:endParaRPr>
          </a:p>
        </p:txBody>
      </p:sp>
      <p:grpSp>
        <p:nvGrpSpPr>
          <p:cNvPr id="96260" name="组合 46"/>
          <p:cNvGrpSpPr>
            <a:grpSpLocks/>
          </p:cNvGrpSpPr>
          <p:nvPr/>
        </p:nvGrpSpPr>
        <p:grpSpPr bwMode="auto">
          <a:xfrm>
            <a:off x="3706813" y="428625"/>
            <a:ext cx="4960937" cy="523875"/>
            <a:chOff x="1159000" y="428604"/>
            <a:chExt cx="2240395" cy="52322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461392" y="428604"/>
              <a:ext cx="1938003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四、如何使用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调查底册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305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9831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8306" name="TextBox 1"/>
          <p:cNvSpPr txBox="1">
            <a:spLocks noChangeArrowheads="1"/>
          </p:cNvSpPr>
          <p:nvPr/>
        </p:nvSpPr>
        <p:spPr bwMode="auto">
          <a:xfrm>
            <a:off x="1774825" y="2282825"/>
            <a:ext cx="10036175" cy="323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rgbClr val="C00000"/>
                </a:solidFill>
                <a:latin typeface="宋体" charset="-122"/>
              </a:rPr>
              <a:t>◇空挂户：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核查时在户籍地有住所能找到调查对象，调查登记时户籍还在，但户籍地没有任何住所，找不到调查对象，无法进行调查登记。</a:t>
            </a:r>
            <a:endParaRPr lang="en-US" sz="4400" b="1">
              <a:solidFill>
                <a:srgbClr val="005856"/>
              </a:solidFill>
              <a:latin typeface="宋体" charset="-122"/>
            </a:endParaRPr>
          </a:p>
        </p:txBody>
      </p:sp>
      <p:grpSp>
        <p:nvGrpSpPr>
          <p:cNvPr id="98307" name="组合 46"/>
          <p:cNvGrpSpPr>
            <a:grpSpLocks/>
          </p:cNvGrpSpPr>
          <p:nvPr/>
        </p:nvGrpSpPr>
        <p:grpSpPr bwMode="auto">
          <a:xfrm>
            <a:off x="3706813" y="428625"/>
            <a:ext cx="4960937" cy="523875"/>
            <a:chOff x="1159000" y="428604"/>
            <a:chExt cx="2240395" cy="52322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461392" y="428604"/>
              <a:ext cx="1938003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四、如何使用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调查底册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353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0035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0354" name="TextBox 1"/>
          <p:cNvSpPr txBox="1">
            <a:spLocks noChangeArrowheads="1"/>
          </p:cNvSpPr>
          <p:nvPr/>
        </p:nvSpPr>
        <p:spPr bwMode="auto">
          <a:xfrm>
            <a:off x="1774825" y="2230438"/>
            <a:ext cx="100361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rgbClr val="C00000"/>
                </a:solidFill>
                <a:latin typeface="宋体" charset="-122"/>
              </a:rPr>
              <a:t>◇外  出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：调查对象长期外出（两个月以上），该户找不到人调查登记。</a:t>
            </a:r>
            <a:endParaRPr lang="en-US" altLang="zh-CN" sz="4400" b="1">
              <a:solidFill>
                <a:srgbClr val="005856"/>
              </a:solidFill>
              <a:latin typeface="宋体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rgbClr val="C00000"/>
                </a:solidFill>
                <a:latin typeface="宋体" charset="-122"/>
              </a:rPr>
              <a:t>◇死  亡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：调查对象已死亡。</a:t>
            </a:r>
          </a:p>
        </p:txBody>
      </p:sp>
      <p:grpSp>
        <p:nvGrpSpPr>
          <p:cNvPr id="100355" name="组合 46"/>
          <p:cNvGrpSpPr>
            <a:grpSpLocks/>
          </p:cNvGrpSpPr>
          <p:nvPr/>
        </p:nvGrpSpPr>
        <p:grpSpPr bwMode="auto">
          <a:xfrm>
            <a:off x="3706813" y="428625"/>
            <a:ext cx="4960937" cy="523875"/>
            <a:chOff x="1159000" y="428604"/>
            <a:chExt cx="2240395" cy="52322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461392" y="428604"/>
              <a:ext cx="1938003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四、如何使用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调查底册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79725" y="2857500"/>
            <a:ext cx="76454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bg2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五、有关</a:t>
            </a:r>
            <a:r>
              <a:rPr lang="zh-CN" altLang="en-US" sz="4800" b="1" dirty="0">
                <a:solidFill>
                  <a:schemeClr val="bg2">
                    <a:lumMod val="50000"/>
                  </a:schemeClr>
                </a:solidFill>
                <a:latin typeface="宋体" pitchFamily="2" charset="-122"/>
                <a:ea typeface="华文中宋" pitchFamily="2" charset="-122"/>
              </a:rPr>
              <a:t>调查技巧</a:t>
            </a:r>
          </a:p>
        </p:txBody>
      </p:sp>
      <p:sp>
        <p:nvSpPr>
          <p:cNvPr id="3" name="矩形 2"/>
          <p:cNvSpPr/>
          <p:nvPr/>
        </p:nvSpPr>
        <p:spPr>
          <a:xfrm>
            <a:off x="5094288" y="3714750"/>
            <a:ext cx="4537075" cy="22225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403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6" name="TextBox 5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02405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425" name="组合 46"/>
          <p:cNvGrpSpPr>
            <a:grpSpLocks/>
          </p:cNvGrpSpPr>
          <p:nvPr/>
        </p:nvGrpSpPr>
        <p:grpSpPr bwMode="auto">
          <a:xfrm>
            <a:off x="3706813" y="428625"/>
            <a:ext cx="3746500" cy="523875"/>
            <a:chOff x="1159000" y="428604"/>
            <a:chExt cx="1881506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五、有关调查技巧</a:t>
              </a:r>
            </a:p>
          </p:txBody>
        </p:sp>
      </p:grpSp>
      <p:grpSp>
        <p:nvGrpSpPr>
          <p:cNvPr id="103426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0343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第五节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428" name="TextBox 1"/>
          <p:cNvSpPr txBox="1">
            <a:spLocks noChangeArrowheads="1"/>
          </p:cNvSpPr>
          <p:nvPr/>
        </p:nvSpPr>
        <p:spPr bwMode="auto">
          <a:xfrm>
            <a:off x="1593850" y="1285875"/>
            <a:ext cx="10217150" cy="471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4400" b="1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（一）调查技巧</a:t>
            </a:r>
            <a:r>
              <a:rPr lang="en-US" altLang="zh-CN" sz="4400" b="1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11</a:t>
            </a:r>
            <a:r>
              <a:rPr lang="zh-CN" altLang="en-US" sz="4400" b="1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点</a:t>
            </a:r>
            <a:endParaRPr lang="zh-CN" altLang="en-US" sz="4400" b="1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ts val="5000"/>
              </a:lnSpc>
              <a:spcBef>
                <a:spcPts val="1800"/>
              </a:spcBef>
            </a:pPr>
            <a:r>
              <a:rPr lang="en-US" sz="4400" b="1">
                <a:solidFill>
                  <a:srgbClr val="006666"/>
                </a:solidFill>
                <a:latin typeface="宋体" charset="-122"/>
              </a:rPr>
              <a:t>  </a:t>
            </a:r>
            <a:r>
              <a:rPr lang="en-US" altLang="zh-CN" sz="4000" b="1">
                <a:solidFill>
                  <a:srgbClr val="006666"/>
                </a:solidFill>
                <a:latin typeface="宋体" charset="-122"/>
              </a:rPr>
              <a:t>1</a:t>
            </a:r>
            <a:r>
              <a:rPr lang="zh-CN" altLang="en-US" sz="4000" b="1">
                <a:solidFill>
                  <a:srgbClr val="006666"/>
                </a:solidFill>
                <a:latin typeface="宋体" charset="-122"/>
              </a:rPr>
              <a:t>、充分发挥调查员和陪调员熟悉情况，为调查对象所信任的作用</a:t>
            </a:r>
          </a:p>
          <a:p>
            <a:pPr>
              <a:lnSpc>
                <a:spcPts val="5000"/>
              </a:lnSpc>
            </a:pPr>
            <a:r>
              <a:rPr lang="en-US" altLang="en-US" sz="4000" b="1">
                <a:solidFill>
                  <a:srgbClr val="006666"/>
                </a:solidFill>
                <a:latin typeface="宋体" charset="-122"/>
              </a:rPr>
              <a:t>  2</a:t>
            </a:r>
            <a:r>
              <a:rPr lang="zh-CN" altLang="en-US" sz="4000" b="1">
                <a:solidFill>
                  <a:srgbClr val="006666"/>
                </a:solidFill>
                <a:latin typeface="宋体" charset="-122"/>
              </a:rPr>
              <a:t>、根据被访者特点，因地制宜地获取对方的信息（精神和智力障碍者必须要家人在场协助调查，语言听力障碍的需要他人帮助回答，年迈老人和儿童需要监护人帮助回答）。</a:t>
            </a: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调查技巧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44"/>
          <p:cNvSpPr txBox="1">
            <a:spLocks noChangeArrowheads="1"/>
          </p:cNvSpPr>
          <p:nvPr/>
        </p:nvSpPr>
        <p:spPr bwMode="auto">
          <a:xfrm>
            <a:off x="2093913" y="2074863"/>
            <a:ext cx="9145587" cy="337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pPr>
              <a:lnSpc>
                <a:spcPts val="6600"/>
              </a:lnSpc>
            </a:pPr>
            <a:r>
              <a:rPr lang="zh-CN" altLang="en-US" sz="48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4800" b="1">
                <a:solidFill>
                  <a:srgbClr val="006666"/>
                </a:solidFill>
                <a:latin typeface="宋体" charset="-122"/>
              </a:rPr>
              <a:t>《残疾人调查表》：残疾人服务状况和服务需求。</a:t>
            </a:r>
            <a:endParaRPr lang="en-US" altLang="zh-CN" sz="4800" b="1">
              <a:solidFill>
                <a:srgbClr val="006666"/>
              </a:solidFill>
              <a:latin typeface="宋体" charset="-122"/>
            </a:endParaRPr>
          </a:p>
          <a:p>
            <a:pPr>
              <a:lnSpc>
                <a:spcPts val="6600"/>
              </a:lnSpc>
            </a:pPr>
            <a:r>
              <a:rPr lang="zh-CN" altLang="en-US" sz="4800" b="1">
                <a:solidFill>
                  <a:srgbClr val="006666"/>
                </a:solidFill>
                <a:latin typeface="宋体" charset="-122"/>
              </a:rPr>
              <a:t>  《社区调查表》：残疾人参与社区生活的环境条件。</a:t>
            </a:r>
            <a:endParaRPr lang="en-US" sz="4800" b="1">
              <a:solidFill>
                <a:srgbClr val="006666"/>
              </a:solidFill>
              <a:latin typeface="宋体" charset="-122"/>
            </a:endParaRPr>
          </a:p>
        </p:txBody>
      </p:sp>
      <p:grpSp>
        <p:nvGrpSpPr>
          <p:cNvPr id="25602" name="组合 46"/>
          <p:cNvGrpSpPr>
            <a:grpSpLocks/>
          </p:cNvGrpSpPr>
          <p:nvPr/>
        </p:nvGrpSpPr>
        <p:grpSpPr bwMode="auto">
          <a:xfrm>
            <a:off x="3594100" y="457200"/>
            <a:ext cx="6859588" cy="523875"/>
            <a:chOff x="1159000" y="428604"/>
            <a:chExt cx="3487631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13306" y="428604"/>
              <a:ext cx="3233325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一、调查对象、内容和时间</a:t>
              </a:r>
            </a:p>
          </p:txBody>
        </p:sp>
      </p:grpSp>
      <p:grpSp>
        <p:nvGrpSpPr>
          <p:cNvPr id="25603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560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第一节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调查内容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473" name="组合 46"/>
          <p:cNvGrpSpPr>
            <a:grpSpLocks/>
          </p:cNvGrpSpPr>
          <p:nvPr/>
        </p:nvGrpSpPr>
        <p:grpSpPr bwMode="auto">
          <a:xfrm>
            <a:off x="3706813" y="428625"/>
            <a:ext cx="3746500" cy="523875"/>
            <a:chOff x="1159000" y="428604"/>
            <a:chExt cx="1881506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五、有关调查技巧</a:t>
              </a:r>
            </a:p>
          </p:txBody>
        </p:sp>
      </p:grpSp>
      <p:grpSp>
        <p:nvGrpSpPr>
          <p:cNvPr id="105474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0547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第五节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476" name="TextBox 1"/>
          <p:cNvSpPr txBox="1">
            <a:spLocks noChangeArrowheads="1"/>
          </p:cNvSpPr>
          <p:nvPr/>
        </p:nvSpPr>
        <p:spPr bwMode="auto">
          <a:xfrm>
            <a:off x="1522413" y="1285875"/>
            <a:ext cx="10288587" cy="537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  3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、了解调查对象的心理，关爱尊重对方，采取适当方式，解除对方疑虑。</a:t>
            </a:r>
            <a:endParaRPr lang="en-US" altLang="zh-CN" sz="4400" b="1">
              <a:solidFill>
                <a:srgbClr val="006666"/>
              </a:solidFill>
              <a:latin typeface="宋体" charset="-122"/>
            </a:endParaRPr>
          </a:p>
          <a:p>
            <a:r>
              <a:rPr lang="en-US" sz="4400" b="1">
                <a:solidFill>
                  <a:srgbClr val="006666"/>
                </a:solidFill>
                <a:latin typeface="宋体" charset="-122"/>
              </a:rPr>
              <a:t>  </a:t>
            </a: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4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、树立调查员良好形象，衣冠整齐、落落大方、态度和蔼、文明用语。</a:t>
            </a:r>
          </a:p>
          <a:p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  5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、解答问题要清楚，语言表达要准确。</a:t>
            </a:r>
            <a:r>
              <a:rPr lang="en-US" sz="4400" b="1">
                <a:solidFill>
                  <a:srgbClr val="006666"/>
                </a:solidFill>
                <a:latin typeface="宋体" charset="-122"/>
              </a:rPr>
              <a:t> </a:t>
            </a:r>
          </a:p>
          <a:p>
            <a:r>
              <a:rPr lang="en-US" sz="4400" b="1">
                <a:solidFill>
                  <a:srgbClr val="006666"/>
                </a:solidFill>
                <a:latin typeface="宋体" charset="-122"/>
              </a:rPr>
              <a:t>  </a:t>
            </a: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6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、适当放慢语速，确保被访人能听清楚提问的内容。</a:t>
            </a:r>
          </a:p>
          <a:p>
            <a:pPr>
              <a:lnSpc>
                <a:spcPct val="80000"/>
              </a:lnSpc>
            </a:pPr>
            <a:endParaRPr lang="zh-CN" altLang="en-US" sz="4400" b="1">
              <a:solidFill>
                <a:srgbClr val="006666"/>
              </a:solidFill>
              <a:latin typeface="宋体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调查技巧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521" name="组合 46"/>
          <p:cNvGrpSpPr>
            <a:grpSpLocks/>
          </p:cNvGrpSpPr>
          <p:nvPr/>
        </p:nvGrpSpPr>
        <p:grpSpPr bwMode="auto">
          <a:xfrm>
            <a:off x="3706813" y="428625"/>
            <a:ext cx="3746500" cy="523875"/>
            <a:chOff x="1159000" y="428604"/>
            <a:chExt cx="1881506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五、有关调查技巧</a:t>
              </a:r>
            </a:p>
          </p:txBody>
        </p:sp>
      </p:grpSp>
      <p:grpSp>
        <p:nvGrpSpPr>
          <p:cNvPr id="107522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0752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第五节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524" name="TextBox 1"/>
          <p:cNvSpPr txBox="1">
            <a:spLocks noChangeArrowheads="1"/>
          </p:cNvSpPr>
          <p:nvPr/>
        </p:nvSpPr>
        <p:spPr bwMode="auto">
          <a:xfrm>
            <a:off x="1522413" y="1577975"/>
            <a:ext cx="10288587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  7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、平和中立地面对少数被访者的过激态度。</a:t>
            </a:r>
          </a:p>
          <a:p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  8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、打消被访者顾及隐私的顾虑，根据场景，委婉提问。</a:t>
            </a:r>
            <a:r>
              <a:rPr lang="en-US" sz="4400" b="1">
                <a:solidFill>
                  <a:srgbClr val="006666"/>
                </a:solidFill>
                <a:latin typeface="宋体" charset="-122"/>
              </a:rPr>
              <a:t> </a:t>
            </a:r>
          </a:p>
          <a:p>
            <a:r>
              <a:rPr lang="en-US" sz="4400" b="1">
                <a:solidFill>
                  <a:srgbClr val="006666"/>
                </a:solidFill>
                <a:latin typeface="宋体" charset="-122"/>
              </a:rPr>
              <a:t>  </a:t>
            </a: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9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、不要对被访者的各类需求作出任何承诺。</a:t>
            </a:r>
            <a:r>
              <a:rPr lang="en-US" sz="4400" b="1">
                <a:solidFill>
                  <a:srgbClr val="006666"/>
                </a:solidFill>
                <a:latin typeface="宋体" charset="-122"/>
              </a:rPr>
              <a:t> </a:t>
            </a:r>
            <a:endParaRPr lang="zh-CN" altLang="en-US" sz="4400" b="1">
              <a:solidFill>
                <a:srgbClr val="006666"/>
              </a:solidFill>
              <a:latin typeface="宋体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调查技巧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569" name="组合 46"/>
          <p:cNvGrpSpPr>
            <a:grpSpLocks/>
          </p:cNvGrpSpPr>
          <p:nvPr/>
        </p:nvGrpSpPr>
        <p:grpSpPr bwMode="auto">
          <a:xfrm>
            <a:off x="3706813" y="428625"/>
            <a:ext cx="3746500" cy="523875"/>
            <a:chOff x="1159000" y="428604"/>
            <a:chExt cx="1881506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五、有关调查技巧</a:t>
              </a:r>
            </a:p>
          </p:txBody>
        </p:sp>
      </p:grpSp>
      <p:grpSp>
        <p:nvGrpSpPr>
          <p:cNvPr id="109570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09575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第五节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572" name="TextBox 1"/>
          <p:cNvSpPr txBox="1">
            <a:spLocks noChangeArrowheads="1"/>
          </p:cNvSpPr>
          <p:nvPr/>
        </p:nvSpPr>
        <p:spPr bwMode="auto">
          <a:xfrm>
            <a:off x="1522413" y="1285875"/>
            <a:ext cx="10288587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  10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、保证登记质量，不可赶进度。特别是调查前两天，每天不可超过三户，调查组长要及时召集调查员总结入户情况，发现问题并提出解决方法，再进行调查。</a:t>
            </a:r>
          </a:p>
          <a:p>
            <a:pPr>
              <a:lnSpc>
                <a:spcPts val="6000"/>
              </a:lnSpc>
            </a:pPr>
            <a:r>
              <a:rPr lang="en-US" altLang="zh-CN" sz="4400" b="1">
                <a:solidFill>
                  <a:srgbClr val="006666"/>
                </a:solidFill>
                <a:latin typeface="宋体" charset="-122"/>
              </a:rPr>
              <a:t>  11</a:t>
            </a: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、对因临时外出不能按时调查的被访者，可再次预约。不允许随意编写调查表。</a:t>
            </a: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调查技巧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617" name="组合 46"/>
          <p:cNvGrpSpPr>
            <a:grpSpLocks/>
          </p:cNvGrpSpPr>
          <p:nvPr/>
        </p:nvGrpSpPr>
        <p:grpSpPr bwMode="auto">
          <a:xfrm>
            <a:off x="3706813" y="428625"/>
            <a:ext cx="3746500" cy="523875"/>
            <a:chOff x="1159000" y="428604"/>
            <a:chExt cx="1881506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五、有关调查技巧</a:t>
              </a:r>
            </a:p>
          </p:txBody>
        </p:sp>
      </p:grpSp>
      <p:grpSp>
        <p:nvGrpSpPr>
          <p:cNvPr id="111618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1162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第五节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620" name="TextBox 1"/>
          <p:cNvSpPr txBox="1">
            <a:spLocks noChangeArrowheads="1"/>
          </p:cNvSpPr>
          <p:nvPr/>
        </p:nvSpPr>
        <p:spPr bwMode="auto">
          <a:xfrm>
            <a:off x="1522413" y="1143000"/>
            <a:ext cx="10288587" cy="557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Aft>
                <a:spcPts val="1500"/>
              </a:spcAft>
            </a:pPr>
            <a:r>
              <a:rPr lang="zh-CN" altLang="en-US" sz="4400" b="1">
                <a:solidFill>
                  <a:srgbClr val="006666"/>
                </a:solidFill>
                <a:latin typeface="华文中宋" pitchFamily="2" charset="-122"/>
                <a:ea typeface="华文中宋" pitchFamily="2" charset="-122"/>
              </a:rPr>
              <a:t>（二）特殊情况处理</a:t>
            </a:r>
          </a:p>
          <a:p>
            <a:r>
              <a:rPr lang="zh-CN" altLang="en-US" sz="4400" b="1">
                <a:solidFill>
                  <a:srgbClr val="FF0000"/>
                </a:solidFill>
                <a:latin typeface="宋体" charset="-122"/>
              </a:rPr>
              <a:t>  </a:t>
            </a:r>
            <a:r>
              <a:rPr lang="en-US" altLang="zh-CN" sz="4000" b="1">
                <a:solidFill>
                  <a:srgbClr val="FF0000"/>
                </a:solidFill>
                <a:latin typeface="宋体" charset="-122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、为什么要调查我？</a:t>
            </a:r>
          </a:p>
          <a:p>
            <a:r>
              <a:rPr lang="zh-CN" altLang="en-US" sz="3800" b="1">
                <a:solidFill>
                  <a:srgbClr val="006666"/>
                </a:solidFill>
                <a:latin typeface="宋体" charset="-122"/>
              </a:rPr>
              <a:t>    调查员要向对方诚恳说明此次专项调查的目的和调查范围。</a:t>
            </a:r>
          </a:p>
          <a:p>
            <a:r>
              <a:rPr lang="en-US" altLang="zh-CN" sz="4000" b="1">
                <a:solidFill>
                  <a:srgbClr val="FF0000"/>
                </a:solidFill>
                <a:latin typeface="宋体" charset="-122"/>
              </a:rPr>
              <a:t>  2</a:t>
            </a: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、误以为是传销或小广告人员怎么办？</a:t>
            </a:r>
          </a:p>
          <a:p>
            <a:r>
              <a:rPr lang="zh-CN" altLang="en-US" sz="3800" b="1">
                <a:solidFill>
                  <a:srgbClr val="006666"/>
                </a:solidFill>
                <a:latin typeface="宋体" charset="-122"/>
              </a:rPr>
              <a:t>    一般要有熟悉情况的社区、村（居）委会工作人员陪同一起入户调查，事先做好预约工作；临时入户的，调查员应出示证件并及时作出解释。</a:t>
            </a:r>
            <a:endParaRPr lang="zh-CN" altLang="en-US" sz="3800">
              <a:solidFill>
                <a:srgbClr val="006666"/>
              </a:solidFill>
              <a:latin typeface="宋体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特殊情况处理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665" name="组合 46"/>
          <p:cNvGrpSpPr>
            <a:grpSpLocks/>
          </p:cNvGrpSpPr>
          <p:nvPr/>
        </p:nvGrpSpPr>
        <p:grpSpPr bwMode="auto">
          <a:xfrm>
            <a:off x="3706813" y="428625"/>
            <a:ext cx="3746500" cy="523875"/>
            <a:chOff x="1159000" y="428604"/>
            <a:chExt cx="1881506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五、有关调查技巧</a:t>
              </a:r>
            </a:p>
          </p:txBody>
        </p:sp>
      </p:grpSp>
      <p:grpSp>
        <p:nvGrpSpPr>
          <p:cNvPr id="113666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1367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第五节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668" name="TextBox 1"/>
          <p:cNvSpPr txBox="1">
            <a:spLocks noChangeArrowheads="1"/>
          </p:cNvSpPr>
          <p:nvPr/>
        </p:nvSpPr>
        <p:spPr bwMode="auto">
          <a:xfrm>
            <a:off x="1522413" y="1143000"/>
            <a:ext cx="10117137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500"/>
              </a:lnSpc>
            </a:pPr>
            <a:r>
              <a:rPr lang="en-US" altLang="en-US" sz="4400" b="1">
                <a:solidFill>
                  <a:srgbClr val="FF0000"/>
                </a:solidFill>
                <a:latin typeface="宋体" charset="-122"/>
              </a:rPr>
              <a:t>  </a:t>
            </a:r>
            <a:r>
              <a:rPr lang="en-US" altLang="en-US" sz="3800" b="1">
                <a:solidFill>
                  <a:srgbClr val="FF0000"/>
                </a:solidFill>
                <a:latin typeface="宋体" charset="-122"/>
              </a:rPr>
              <a:t>3</a:t>
            </a:r>
            <a:r>
              <a:rPr lang="zh-CN" altLang="en-US" sz="3800" b="1">
                <a:solidFill>
                  <a:srgbClr val="FF0000"/>
                </a:solidFill>
                <a:latin typeface="宋体" charset="-122"/>
              </a:rPr>
              <a:t>、住户接受调查，但不接受调查员进门怎么办？</a:t>
            </a:r>
          </a:p>
          <a:p>
            <a:pPr>
              <a:lnSpc>
                <a:spcPts val="5500"/>
              </a:lnSpc>
            </a:pPr>
            <a:r>
              <a:rPr lang="zh-CN" altLang="en-US" sz="3800" b="1">
                <a:solidFill>
                  <a:srgbClr val="006666"/>
                </a:solidFill>
                <a:latin typeface="宋体" charset="-122"/>
              </a:rPr>
              <a:t>    </a:t>
            </a:r>
            <a:r>
              <a:rPr lang="zh-CN" altLang="en-US" sz="3800" b="1">
                <a:solidFill>
                  <a:srgbClr val="005856"/>
                </a:solidFill>
                <a:latin typeface="宋体" charset="-122"/>
              </a:rPr>
              <a:t>耐心地使住户了解入户的目的或在门外询问。</a:t>
            </a:r>
          </a:p>
          <a:p>
            <a:pPr>
              <a:lnSpc>
                <a:spcPts val="5500"/>
              </a:lnSpc>
            </a:pPr>
            <a:r>
              <a:rPr lang="en-US" altLang="en-US" sz="3800" b="1">
                <a:solidFill>
                  <a:srgbClr val="006666"/>
                </a:solidFill>
                <a:latin typeface="宋体" charset="-122"/>
              </a:rPr>
              <a:t>  </a:t>
            </a:r>
            <a:r>
              <a:rPr lang="en-US" altLang="en-US" sz="3800" b="1">
                <a:solidFill>
                  <a:srgbClr val="FF0000"/>
                </a:solidFill>
                <a:latin typeface="宋体" charset="-122"/>
              </a:rPr>
              <a:t>4</a:t>
            </a:r>
            <a:r>
              <a:rPr lang="zh-CN" altLang="en-US" sz="3800" b="1">
                <a:solidFill>
                  <a:srgbClr val="FF0000"/>
                </a:solidFill>
                <a:latin typeface="宋体" charset="-122"/>
              </a:rPr>
              <a:t>、当被访人忙或家中正好有事怎么办？</a:t>
            </a:r>
          </a:p>
          <a:p>
            <a:pPr>
              <a:lnSpc>
                <a:spcPts val="5500"/>
              </a:lnSpc>
            </a:pPr>
            <a:r>
              <a:rPr lang="zh-CN" altLang="en-US" sz="3800" b="1">
                <a:solidFill>
                  <a:srgbClr val="FF0000"/>
                </a:solidFill>
                <a:latin typeface="宋体" charset="-122"/>
              </a:rPr>
              <a:t>    </a:t>
            </a:r>
            <a:r>
              <a:rPr lang="zh-CN" altLang="en-US" sz="3800" b="1">
                <a:solidFill>
                  <a:srgbClr val="005856"/>
                </a:solidFill>
                <a:latin typeface="宋体" charset="-122"/>
              </a:rPr>
              <a:t>根据实际情况约定合适时间，再次上门调查。 </a:t>
            </a:r>
            <a:endParaRPr lang="en-US" altLang="zh-CN" sz="3800" b="1">
              <a:solidFill>
                <a:srgbClr val="005856"/>
              </a:solidFill>
              <a:latin typeface="宋体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特殊情况处理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713" name="组合 46"/>
          <p:cNvGrpSpPr>
            <a:grpSpLocks/>
          </p:cNvGrpSpPr>
          <p:nvPr/>
        </p:nvGrpSpPr>
        <p:grpSpPr bwMode="auto">
          <a:xfrm>
            <a:off x="3706813" y="428625"/>
            <a:ext cx="3746500" cy="523875"/>
            <a:chOff x="1159000" y="428604"/>
            <a:chExt cx="1881506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五、有关调查技巧</a:t>
              </a:r>
            </a:p>
          </p:txBody>
        </p:sp>
      </p:grpSp>
      <p:grpSp>
        <p:nvGrpSpPr>
          <p:cNvPr id="115714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1571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第五节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716" name="TextBox 1"/>
          <p:cNvSpPr txBox="1">
            <a:spLocks noChangeArrowheads="1"/>
          </p:cNvSpPr>
          <p:nvPr/>
        </p:nvSpPr>
        <p:spPr bwMode="auto">
          <a:xfrm>
            <a:off x="1522413" y="1516063"/>
            <a:ext cx="10288587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6600"/>
              </a:lnSpc>
            </a:pPr>
            <a:r>
              <a:rPr lang="en-US" altLang="en-US" sz="4000" b="1">
                <a:solidFill>
                  <a:srgbClr val="FF0000"/>
                </a:solidFill>
                <a:latin typeface="宋体" charset="-122"/>
              </a:rPr>
              <a:t>   5</a:t>
            </a: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、当住户家里被访人暂时不在，只有其他人不宜调查怎么办？</a:t>
            </a:r>
          </a:p>
          <a:p>
            <a:pPr>
              <a:lnSpc>
                <a:spcPts val="6600"/>
              </a:lnSpc>
            </a:pP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    </a:t>
            </a:r>
            <a:r>
              <a:rPr lang="zh-CN" altLang="en-US" sz="4000" b="1">
                <a:solidFill>
                  <a:srgbClr val="005856"/>
                </a:solidFill>
                <a:latin typeface="宋体" charset="-122"/>
              </a:rPr>
              <a:t>留下便条请家人转达，等被访人回来后再约时间调查。</a:t>
            </a:r>
            <a:endParaRPr lang="zh-CN" altLang="en-US" sz="4000">
              <a:solidFill>
                <a:srgbClr val="005856"/>
              </a:solidFill>
              <a:latin typeface="宋体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特殊情况处理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761" name="组合 46"/>
          <p:cNvGrpSpPr>
            <a:grpSpLocks/>
          </p:cNvGrpSpPr>
          <p:nvPr/>
        </p:nvGrpSpPr>
        <p:grpSpPr bwMode="auto">
          <a:xfrm>
            <a:off x="3706813" y="428625"/>
            <a:ext cx="3746500" cy="523875"/>
            <a:chOff x="1159000" y="428604"/>
            <a:chExt cx="1881506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五、有关调查技巧</a:t>
              </a:r>
            </a:p>
          </p:txBody>
        </p:sp>
      </p:grpSp>
      <p:grpSp>
        <p:nvGrpSpPr>
          <p:cNvPr id="117762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1776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第五节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764" name="TextBox 1"/>
          <p:cNvSpPr txBox="1">
            <a:spLocks noChangeArrowheads="1"/>
          </p:cNvSpPr>
          <p:nvPr/>
        </p:nvSpPr>
        <p:spPr bwMode="auto">
          <a:xfrm>
            <a:off x="1522413" y="1824038"/>
            <a:ext cx="10288587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500"/>
              </a:lnSpc>
            </a:pPr>
            <a:r>
              <a:rPr lang="en-US" altLang="en-US" sz="4400" b="1">
                <a:solidFill>
                  <a:srgbClr val="FF0000"/>
                </a:solidFill>
                <a:latin typeface="宋体" charset="-122"/>
              </a:rPr>
              <a:t>  </a:t>
            </a:r>
            <a:r>
              <a:rPr lang="en-US" altLang="zh-CN" sz="4000" b="1">
                <a:solidFill>
                  <a:srgbClr val="FF0000"/>
                </a:solidFill>
                <a:latin typeface="宋体" charset="-122"/>
              </a:rPr>
              <a:t>6</a:t>
            </a: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、因各种原因很难见到的被访人怎么办？</a:t>
            </a:r>
          </a:p>
          <a:p>
            <a:pPr>
              <a:lnSpc>
                <a:spcPts val="5500"/>
              </a:lnSpc>
            </a:pPr>
            <a:r>
              <a:rPr lang="zh-CN" altLang="en-US" sz="4000" b="1">
                <a:solidFill>
                  <a:srgbClr val="006666"/>
                </a:solidFill>
                <a:latin typeface="宋体" charset="-122"/>
              </a:rPr>
              <a:t>    一是在门口留条，告知下次入户时间，或请被访人就近到属地负责调查的部门登记调查填表；二是留下调查员电话，请被访人再约时间；三是对于租房户，要找房主联系。</a:t>
            </a: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特殊情况处理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809" name="组合 46"/>
          <p:cNvGrpSpPr>
            <a:grpSpLocks/>
          </p:cNvGrpSpPr>
          <p:nvPr/>
        </p:nvGrpSpPr>
        <p:grpSpPr bwMode="auto">
          <a:xfrm>
            <a:off x="3706813" y="428625"/>
            <a:ext cx="3746500" cy="523875"/>
            <a:chOff x="1159000" y="428604"/>
            <a:chExt cx="1881506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五、有关调查技巧</a:t>
              </a:r>
            </a:p>
          </p:txBody>
        </p:sp>
      </p:grpSp>
      <p:grpSp>
        <p:nvGrpSpPr>
          <p:cNvPr id="119810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19815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第五节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812" name="TextBox 1"/>
          <p:cNvSpPr txBox="1">
            <a:spLocks noChangeArrowheads="1"/>
          </p:cNvSpPr>
          <p:nvPr/>
        </p:nvSpPr>
        <p:spPr bwMode="auto">
          <a:xfrm>
            <a:off x="1593850" y="1341438"/>
            <a:ext cx="1021715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en-US" sz="4400" b="1">
                <a:solidFill>
                  <a:srgbClr val="FF0000"/>
                </a:solidFill>
                <a:latin typeface="宋体" charset="-122"/>
              </a:rPr>
              <a:t>  </a:t>
            </a:r>
            <a:r>
              <a:rPr lang="en-US" altLang="zh-CN" sz="4000" b="1">
                <a:solidFill>
                  <a:srgbClr val="FF0000"/>
                </a:solidFill>
                <a:latin typeface="宋体" charset="-122"/>
              </a:rPr>
              <a:t>7</a:t>
            </a: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、当被访人中途出现悲观或不耐烦情绪怎么办？</a:t>
            </a:r>
          </a:p>
          <a:p>
            <a:pPr>
              <a:lnSpc>
                <a:spcPct val="110000"/>
              </a:lnSpc>
            </a:pPr>
            <a:r>
              <a:rPr lang="zh-CN" altLang="en-US" sz="4000" b="1">
                <a:solidFill>
                  <a:srgbClr val="006666"/>
                </a:solidFill>
                <a:latin typeface="宋体" charset="-122"/>
              </a:rPr>
              <a:t>    调查员要适当引导或及时表示歉意。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altLang="zh-CN" sz="4000" b="1">
                <a:solidFill>
                  <a:srgbClr val="006666"/>
                </a:solidFill>
                <a:latin typeface="宋体" charset="-122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宋体" charset="-122"/>
              </a:rPr>
              <a:t> 8</a:t>
            </a: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、当遇到健谈且离题太远的被访人怎么办？</a:t>
            </a:r>
          </a:p>
          <a:p>
            <a:pPr>
              <a:lnSpc>
                <a:spcPct val="110000"/>
              </a:lnSpc>
            </a:pPr>
            <a:r>
              <a:rPr lang="zh-CN" altLang="en-US" sz="4000" b="1">
                <a:solidFill>
                  <a:srgbClr val="006666"/>
                </a:solidFill>
                <a:latin typeface="宋体" charset="-122"/>
              </a:rPr>
              <a:t>    调查员要选择合适的时机，礼貌的引向正题。</a:t>
            </a: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特殊情况处理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857" name="组合 46"/>
          <p:cNvGrpSpPr>
            <a:grpSpLocks/>
          </p:cNvGrpSpPr>
          <p:nvPr/>
        </p:nvGrpSpPr>
        <p:grpSpPr bwMode="auto">
          <a:xfrm>
            <a:off x="3706813" y="428625"/>
            <a:ext cx="3746500" cy="523875"/>
            <a:chOff x="1159000" y="428604"/>
            <a:chExt cx="1881506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五、有关调查技巧</a:t>
              </a:r>
            </a:p>
          </p:txBody>
        </p:sp>
      </p:grpSp>
      <p:grpSp>
        <p:nvGrpSpPr>
          <p:cNvPr id="121858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2186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第五节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860" name="TextBox 1"/>
          <p:cNvSpPr txBox="1">
            <a:spLocks noChangeArrowheads="1"/>
          </p:cNvSpPr>
          <p:nvPr/>
        </p:nvSpPr>
        <p:spPr bwMode="auto">
          <a:xfrm>
            <a:off x="1522413" y="1233488"/>
            <a:ext cx="10288587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500"/>
              </a:lnSpc>
            </a:pPr>
            <a:r>
              <a:rPr lang="en-US" altLang="en-US" sz="4400" b="1">
                <a:solidFill>
                  <a:srgbClr val="FF0000"/>
                </a:solidFill>
                <a:latin typeface="宋体" charset="-122"/>
              </a:rPr>
              <a:t>  </a:t>
            </a:r>
            <a:r>
              <a:rPr lang="en-US" altLang="zh-CN" sz="4000" b="1">
                <a:solidFill>
                  <a:srgbClr val="FF0000"/>
                </a:solidFill>
                <a:latin typeface="宋体" charset="-122"/>
              </a:rPr>
              <a:t>9</a:t>
            </a: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、当被访人对现实不满拒绝填报怎么办？</a:t>
            </a:r>
          </a:p>
          <a:p>
            <a:pPr>
              <a:lnSpc>
                <a:spcPts val="5500"/>
              </a:lnSpc>
            </a:pPr>
            <a:r>
              <a:rPr lang="zh-CN" altLang="en-US" sz="4000" b="1">
                <a:solidFill>
                  <a:srgbClr val="006666"/>
                </a:solidFill>
                <a:latin typeface="宋体" charset="-122"/>
              </a:rPr>
              <a:t>    有针对性的做出反应，指出调查的问题的意义所在，劝说被访人回答问题。</a:t>
            </a:r>
          </a:p>
          <a:p>
            <a:pPr>
              <a:lnSpc>
                <a:spcPts val="5500"/>
              </a:lnSpc>
            </a:pPr>
            <a:endParaRPr lang="zh-CN" altLang="en-US" sz="4000" b="1">
              <a:solidFill>
                <a:srgbClr val="006666"/>
              </a:solidFill>
              <a:latin typeface="宋体" charset="-122"/>
            </a:endParaRPr>
          </a:p>
          <a:p>
            <a:pPr>
              <a:lnSpc>
                <a:spcPts val="5500"/>
              </a:lnSpc>
            </a:pPr>
            <a:r>
              <a:rPr lang="en-US" altLang="zh-CN" sz="4000" b="1">
                <a:solidFill>
                  <a:srgbClr val="006666"/>
                </a:solidFill>
                <a:latin typeface="宋体" charset="-122"/>
              </a:rPr>
              <a:t>  </a:t>
            </a:r>
            <a:r>
              <a:rPr lang="en-US" altLang="zh-CN" sz="4000" b="1">
                <a:solidFill>
                  <a:srgbClr val="FF0000"/>
                </a:solidFill>
                <a:latin typeface="宋体" charset="-122"/>
              </a:rPr>
              <a:t>10</a:t>
            </a: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、经耐心解释后，仍拒绝调查怎么办？</a:t>
            </a:r>
          </a:p>
          <a:p>
            <a:pPr>
              <a:lnSpc>
                <a:spcPts val="5500"/>
              </a:lnSpc>
            </a:pPr>
            <a:r>
              <a:rPr lang="zh-CN" altLang="en-US" sz="4000" b="1">
                <a:solidFill>
                  <a:srgbClr val="006666"/>
                </a:solidFill>
                <a:latin typeface="宋体" charset="-122"/>
              </a:rPr>
              <a:t>    调查员应及时向调查小组负责人汇报情况，共同做工作。</a:t>
            </a: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特殊情况处理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905" name="组合 46"/>
          <p:cNvGrpSpPr>
            <a:grpSpLocks/>
          </p:cNvGrpSpPr>
          <p:nvPr/>
        </p:nvGrpSpPr>
        <p:grpSpPr bwMode="auto">
          <a:xfrm>
            <a:off x="3706813" y="428625"/>
            <a:ext cx="3746500" cy="523875"/>
            <a:chOff x="1159000" y="428604"/>
            <a:chExt cx="1881506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077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五、有关调查技巧</a:t>
              </a:r>
            </a:p>
          </p:txBody>
        </p:sp>
      </p:grpSp>
      <p:grpSp>
        <p:nvGrpSpPr>
          <p:cNvPr id="123906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2391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第五节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908" name="TextBox 1"/>
          <p:cNvSpPr txBox="1">
            <a:spLocks noChangeArrowheads="1"/>
          </p:cNvSpPr>
          <p:nvPr/>
        </p:nvSpPr>
        <p:spPr bwMode="auto">
          <a:xfrm>
            <a:off x="1522413" y="1736725"/>
            <a:ext cx="10288587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6600"/>
              </a:lnSpc>
            </a:pPr>
            <a:r>
              <a:rPr lang="en-US" altLang="en-US" sz="4400" b="1">
                <a:solidFill>
                  <a:srgbClr val="FF0000"/>
                </a:solidFill>
                <a:latin typeface="宋体" charset="-122"/>
              </a:rPr>
              <a:t>  </a:t>
            </a:r>
            <a:r>
              <a:rPr lang="en-US" altLang="zh-CN" sz="4400" b="1">
                <a:solidFill>
                  <a:srgbClr val="FF0000"/>
                </a:solidFill>
                <a:latin typeface="宋体" charset="-122"/>
              </a:rPr>
              <a:t>11</a:t>
            </a:r>
            <a:r>
              <a:rPr lang="zh-CN" altLang="en-US" sz="4400" b="1">
                <a:solidFill>
                  <a:srgbClr val="FF0000"/>
                </a:solidFill>
                <a:latin typeface="宋体" charset="-122"/>
              </a:rPr>
              <a:t>、当调查员安全受到威胁怎么办？</a:t>
            </a:r>
          </a:p>
          <a:p>
            <a:pPr>
              <a:lnSpc>
                <a:spcPts val="6600"/>
              </a:lnSpc>
            </a:pPr>
            <a:r>
              <a:rPr lang="zh-CN" altLang="en-US" sz="4400" b="1">
                <a:solidFill>
                  <a:srgbClr val="006666"/>
                </a:solidFill>
                <a:latin typeface="宋体" charset="-122"/>
              </a:rPr>
              <a:t>    当调查员受到侮辱、口头恐吓、身体骚扰或暴力等威胁时应迅速离开，并向调查小组副主任报告，必要时可报警。</a:t>
            </a:r>
            <a:endParaRPr lang="zh-CN" altLang="en-US" sz="4400">
              <a:solidFill>
                <a:srgbClr val="006666"/>
              </a:solidFill>
              <a:latin typeface="宋体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特殊情况处理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1522413" y="1357313"/>
            <a:ext cx="10431462" cy="517048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>
            <a:spAutoFit/>
          </a:bodyPr>
          <a:lstStyle/>
          <a:p>
            <a:pPr fontAlgn="auto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005856"/>
                </a:solidFill>
                <a:latin typeface="宋体" pitchFamily="2" charset="-122"/>
                <a:sym typeface="Arial" pitchFamily="34" charset="0"/>
              </a:rPr>
              <a:t>  专项调查标准时间为：</a:t>
            </a:r>
            <a:endParaRPr lang="en-US" altLang="zh-CN" sz="4800" b="1" dirty="0">
              <a:solidFill>
                <a:srgbClr val="005856"/>
              </a:solidFill>
              <a:latin typeface="宋体" pitchFamily="2" charset="-122"/>
              <a:sym typeface="Arial" pitchFamily="34" charset="0"/>
            </a:endParaRPr>
          </a:p>
          <a:p>
            <a:pPr algn="ctr" fontAlgn="auto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2015</a:t>
            </a:r>
            <a:r>
              <a:rPr lang="zh-CN" altLang="en-US" sz="4800" b="1" dirty="0">
                <a:solidFill>
                  <a:srgbClr val="FF0000"/>
                </a:solidFill>
                <a:latin typeface="宋体" pitchFamily="2" charset="-122"/>
              </a:rPr>
              <a:t>年</a:t>
            </a:r>
            <a:r>
              <a:rPr lang="en-US" sz="4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4800" b="1" dirty="0">
                <a:solidFill>
                  <a:srgbClr val="FF0000"/>
                </a:solidFill>
                <a:latin typeface="宋体" pitchFamily="2" charset="-122"/>
              </a:rPr>
              <a:t>月</a:t>
            </a:r>
            <a:r>
              <a:rPr lang="en-US" sz="4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4800" b="1" dirty="0">
                <a:solidFill>
                  <a:srgbClr val="FF0000"/>
                </a:solidFill>
                <a:latin typeface="宋体" pitchFamily="2" charset="-122"/>
              </a:rPr>
              <a:t>日零时</a:t>
            </a:r>
            <a:endParaRPr lang="zh-CN" altLang="en-US" sz="4000" b="1" dirty="0">
              <a:latin typeface="楷体_GB2312" charset="-122"/>
              <a:ea typeface="楷体_GB2312" charset="-122"/>
            </a:endParaRPr>
          </a:p>
          <a:p>
            <a:pPr fontAlgn="auto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    举例说明“调查标准时间”：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    张三，男，结婚三年，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  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  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2015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1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月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15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日，办理了离婚手续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        2015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2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月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01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日，调查员入户调查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    问：张三在填写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《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残疾人调查表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》R4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题项时应圈选哪项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？</a:t>
            </a:r>
            <a:r>
              <a:rPr lang="en-US" sz="28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 1.</a:t>
            </a:r>
            <a:r>
              <a:rPr lang="zh-CN" altLang="en-US" sz="28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未婚     </a:t>
            </a:r>
            <a:r>
              <a:rPr lang="en-US" sz="28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2.</a:t>
            </a:r>
            <a:r>
              <a:rPr lang="zh-CN" altLang="en-US" sz="28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已婚有配偶    </a:t>
            </a:r>
            <a:r>
              <a:rPr lang="en-US" sz="28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3.</a:t>
            </a:r>
            <a:r>
              <a:rPr lang="zh-CN" altLang="en-US" sz="28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离婚     </a:t>
            </a:r>
            <a:r>
              <a:rPr lang="en-US" sz="28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4.</a:t>
            </a:r>
            <a:r>
              <a:rPr lang="zh-CN" altLang="en-US" sz="28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丧偶</a:t>
            </a:r>
            <a:endParaRPr lang="zh-CN" altLang="en-US" sz="2800" dirty="0">
              <a:solidFill>
                <a:srgbClr val="C00000"/>
              </a:solidFill>
              <a:latin typeface="Comic Sans MS" pitchFamily="66" charset="0"/>
              <a:ea typeface="隶书" pitchFamily="49" charset="-122"/>
            </a:endParaRPr>
          </a:p>
        </p:txBody>
      </p:sp>
      <p:grpSp>
        <p:nvGrpSpPr>
          <p:cNvPr id="26626" name="组合 46"/>
          <p:cNvGrpSpPr>
            <a:grpSpLocks/>
          </p:cNvGrpSpPr>
          <p:nvPr/>
        </p:nvGrpSpPr>
        <p:grpSpPr bwMode="auto">
          <a:xfrm>
            <a:off x="3635375" y="428625"/>
            <a:ext cx="5484813" cy="523875"/>
            <a:chOff x="1159000" y="407841"/>
            <a:chExt cx="3257295" cy="74921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439"/>
              <a:ext cx="0" cy="261089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31621" y="407841"/>
              <a:ext cx="2984674" cy="74921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一、调查对象、内容和时间</a:t>
              </a:r>
            </a:p>
          </p:txBody>
        </p:sp>
      </p:grpSp>
      <p:grpSp>
        <p:nvGrpSpPr>
          <p:cNvPr id="26627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6630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调查时间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79725" y="2857500"/>
            <a:ext cx="76454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bg2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六、</a:t>
            </a:r>
            <a:r>
              <a:rPr lang="en-US" altLang="zh-CN" sz="4800" b="1" dirty="0">
                <a:solidFill>
                  <a:schemeClr val="bg2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4800" b="1" dirty="0">
                <a:solidFill>
                  <a:schemeClr val="bg2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调查表</a:t>
            </a:r>
            <a:r>
              <a:rPr lang="en-US" altLang="zh-CN" sz="4800" b="1" dirty="0">
                <a:solidFill>
                  <a:schemeClr val="bg2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4800" b="1" dirty="0">
                <a:solidFill>
                  <a:schemeClr val="bg2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的复查</a:t>
            </a:r>
            <a:endParaRPr lang="zh-CN" altLang="en-US" sz="4800" b="1" dirty="0">
              <a:solidFill>
                <a:schemeClr val="bg2">
                  <a:lumMod val="50000"/>
                </a:schemeClr>
              </a:solidFill>
              <a:latin typeface="宋体" pitchFamily="2" charset="-122"/>
              <a:ea typeface="华文中宋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02238" y="3714750"/>
            <a:ext cx="4537075" cy="22225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25955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6" name="TextBox 5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2595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977" name="组合 46"/>
          <p:cNvGrpSpPr>
            <a:grpSpLocks/>
          </p:cNvGrpSpPr>
          <p:nvPr/>
        </p:nvGrpSpPr>
        <p:grpSpPr bwMode="auto">
          <a:xfrm>
            <a:off x="3706813" y="428625"/>
            <a:ext cx="4603750" cy="954088"/>
            <a:chOff x="1159000" y="428604"/>
            <a:chExt cx="1881506" cy="95410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206"/>
              <a:ext cx="0" cy="261943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六、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的复查</a:t>
              </a:r>
            </a:p>
          </p:txBody>
        </p:sp>
      </p:grpSp>
      <p:grpSp>
        <p:nvGrpSpPr>
          <p:cNvPr id="126978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2698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第六节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6980" name="TextBox 1"/>
          <p:cNvSpPr txBox="1">
            <a:spLocks noChangeArrowheads="1"/>
          </p:cNvSpPr>
          <p:nvPr/>
        </p:nvSpPr>
        <p:spPr bwMode="auto">
          <a:xfrm>
            <a:off x="1522413" y="1736725"/>
            <a:ext cx="1028858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solidFill>
                  <a:srgbClr val="005856"/>
                </a:solidFill>
                <a:latin typeface="华文中宋" pitchFamily="2" charset="-122"/>
                <a:ea typeface="华文中宋" pitchFamily="2" charset="-122"/>
              </a:rPr>
              <a:t>复 查 内 容</a:t>
            </a:r>
            <a:endParaRPr lang="en-US" altLang="zh-CN" sz="4800" b="1">
              <a:solidFill>
                <a:srgbClr val="005856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/>
            <a:endParaRPr lang="zh-CN" altLang="en-US" sz="4800" b="1">
              <a:solidFill>
                <a:srgbClr val="005856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en-US" sz="4800" b="1">
                <a:solidFill>
                  <a:srgbClr val="006666"/>
                </a:solidFill>
                <a:latin typeface="宋体" charset="-122"/>
              </a:rPr>
              <a:t>  </a:t>
            </a:r>
            <a:r>
              <a:rPr lang="en-US" altLang="zh-CN" sz="4800" b="1">
                <a:solidFill>
                  <a:srgbClr val="006666"/>
                </a:solidFill>
                <a:latin typeface="宋体" charset="-122"/>
              </a:rPr>
              <a:t>1</a:t>
            </a:r>
            <a:r>
              <a:rPr lang="zh-CN" altLang="en-US" sz="4800" b="1">
                <a:solidFill>
                  <a:srgbClr val="006666"/>
                </a:solidFill>
                <a:latin typeface="宋体" charset="-122"/>
              </a:rPr>
              <a:t>、</a:t>
            </a:r>
            <a:r>
              <a:rPr lang="en-US" altLang="zh-CN" sz="4800" b="1">
                <a:solidFill>
                  <a:srgbClr val="006666"/>
                </a:solidFill>
                <a:latin typeface="宋体" charset="-122"/>
              </a:rPr>
              <a:t>《</a:t>
            </a:r>
            <a:r>
              <a:rPr lang="zh-CN" altLang="en-US" sz="4800" b="1">
                <a:solidFill>
                  <a:srgbClr val="006666"/>
                </a:solidFill>
                <a:latin typeface="宋体" charset="-122"/>
              </a:rPr>
              <a:t>调查底册</a:t>
            </a:r>
            <a:r>
              <a:rPr lang="en-US" altLang="zh-CN" sz="4800" b="1">
                <a:solidFill>
                  <a:srgbClr val="006666"/>
                </a:solidFill>
                <a:latin typeface="宋体" charset="-122"/>
              </a:rPr>
              <a:t>》</a:t>
            </a:r>
            <a:r>
              <a:rPr lang="zh-CN" altLang="en-US" sz="4800" b="1">
                <a:solidFill>
                  <a:srgbClr val="006666"/>
                </a:solidFill>
                <a:latin typeface="宋体" charset="-122"/>
              </a:rPr>
              <a:t>中的调查对象是否都调查了？</a:t>
            </a: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复查内容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5" name="Picture 7" descr="QQ截图201411022259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9538" y="969963"/>
            <a:ext cx="10101262" cy="588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9026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4" name="TextBox 3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2902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调查底册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049" name="组合 46"/>
          <p:cNvGrpSpPr>
            <a:grpSpLocks/>
          </p:cNvGrpSpPr>
          <p:nvPr/>
        </p:nvGrpSpPr>
        <p:grpSpPr bwMode="auto">
          <a:xfrm>
            <a:off x="3706813" y="428625"/>
            <a:ext cx="4603750" cy="954088"/>
            <a:chOff x="1159000" y="428604"/>
            <a:chExt cx="1881506" cy="95410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206"/>
              <a:ext cx="0" cy="261943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六、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的复查</a:t>
              </a:r>
            </a:p>
          </p:txBody>
        </p:sp>
      </p:grpSp>
      <p:grpSp>
        <p:nvGrpSpPr>
          <p:cNvPr id="130050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3015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第六节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2" name="Group 3"/>
          <p:cNvGraphicFramePr>
            <a:graphicFrameLocks/>
          </p:cNvGraphicFramePr>
          <p:nvPr/>
        </p:nvGraphicFramePr>
        <p:xfrm>
          <a:off x="1736725" y="1714500"/>
          <a:ext cx="9715500" cy="3933825"/>
        </p:xfrm>
        <a:graphic>
          <a:graphicData uri="http://schemas.openxmlformats.org/drawingml/2006/table">
            <a:tbl>
              <a:tblPr/>
              <a:tblGrid>
                <a:gridCol w="703721"/>
                <a:gridCol w="814235"/>
                <a:gridCol w="1335931"/>
                <a:gridCol w="1282299"/>
                <a:gridCol w="1467574"/>
                <a:gridCol w="1189661"/>
                <a:gridCol w="1178285"/>
                <a:gridCol w="908498"/>
                <a:gridCol w="835363"/>
              </a:tblGrid>
              <a:tr h="473075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序号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姓名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备  注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41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完 成 调 查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未 完 成 调 查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5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入户调查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电话调查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查无此人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已搬迁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空挂户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外出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死亡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张三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√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2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李四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√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3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王五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√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4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赵六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√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5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孙七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√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6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周八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√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BFF"/>
                    </a:solidFill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7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吴九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5856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√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5856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8FF"/>
                    </a:solidFill>
                  </a:tcPr>
                </a:tc>
              </a:tr>
            </a:tbl>
          </a:graphicData>
        </a:graphic>
      </p:graphicFrame>
      <p:sp>
        <p:nvSpPr>
          <p:cNvPr id="13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9274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调查底册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备注栏截图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097" name="组合 46"/>
          <p:cNvGrpSpPr>
            <a:grpSpLocks/>
          </p:cNvGrpSpPr>
          <p:nvPr/>
        </p:nvGrpSpPr>
        <p:grpSpPr bwMode="auto">
          <a:xfrm>
            <a:off x="3706813" y="428625"/>
            <a:ext cx="4603750" cy="954088"/>
            <a:chOff x="1159000" y="428604"/>
            <a:chExt cx="1881506" cy="95410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206"/>
              <a:ext cx="0" cy="261943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六、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的复查</a:t>
              </a:r>
            </a:p>
          </p:txBody>
        </p:sp>
      </p:grpSp>
      <p:grpSp>
        <p:nvGrpSpPr>
          <p:cNvPr id="132098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3210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第六节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100" name="TextBox 1"/>
          <p:cNvSpPr txBox="1">
            <a:spLocks noChangeArrowheads="1"/>
          </p:cNvSpPr>
          <p:nvPr/>
        </p:nvSpPr>
        <p:spPr bwMode="auto">
          <a:xfrm>
            <a:off x="1522413" y="1736725"/>
            <a:ext cx="10288587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·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检查有无漏人的方法</a:t>
            </a:r>
            <a:endParaRPr lang="en-US" altLang="zh-CN" sz="4800" b="1">
              <a:solidFill>
                <a:srgbClr val="005856"/>
              </a:solidFill>
              <a:latin typeface="宋体" charset="-122"/>
            </a:endParaRPr>
          </a:p>
          <a:p>
            <a:pPr>
              <a:lnSpc>
                <a:spcPts val="5000"/>
              </a:lnSpc>
            </a:pPr>
            <a:endParaRPr lang="en-US" sz="4800" b="1">
              <a:solidFill>
                <a:srgbClr val="005856"/>
              </a:solidFill>
              <a:latin typeface="宋体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  </a:t>
            </a:r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《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调查底册</a:t>
            </a:r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》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中序号数</a:t>
            </a:r>
            <a:r>
              <a:rPr lang="en-US" altLang="zh-CN" sz="4800" b="1">
                <a:solidFill>
                  <a:srgbClr val="FF0000"/>
                </a:solidFill>
                <a:latin typeface="宋体" charset="-122"/>
              </a:rPr>
              <a:t>=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备注栏中画“√”数</a:t>
            </a:r>
            <a:endParaRPr lang="en-US" sz="4800" b="1">
              <a:solidFill>
                <a:srgbClr val="005856"/>
              </a:solidFill>
              <a:latin typeface="宋体" charset="-122"/>
            </a:endParaRPr>
          </a:p>
          <a:p>
            <a:pPr>
              <a:lnSpc>
                <a:spcPts val="5000"/>
              </a:lnSpc>
            </a:pPr>
            <a:r>
              <a:rPr lang="en-US" sz="4800" b="1">
                <a:solidFill>
                  <a:srgbClr val="005856"/>
                </a:solidFill>
                <a:latin typeface="宋体" charset="-122"/>
              </a:rPr>
              <a:t>  </a:t>
            </a:r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《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调查底册</a:t>
            </a:r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》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中序号数</a:t>
            </a:r>
            <a:r>
              <a:rPr lang="en-US" altLang="zh-CN" sz="4800" b="1">
                <a:solidFill>
                  <a:srgbClr val="FF0000"/>
                </a:solidFill>
                <a:latin typeface="宋体" charset="-122"/>
              </a:rPr>
              <a:t>=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完成调查数</a:t>
            </a:r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+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未完成调查数</a:t>
            </a:r>
            <a:endParaRPr lang="en-US" sz="4800" b="1">
              <a:solidFill>
                <a:srgbClr val="C00000"/>
              </a:solidFill>
              <a:latin typeface="宋体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复查内容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145" name="组合 46"/>
          <p:cNvGrpSpPr>
            <a:grpSpLocks/>
          </p:cNvGrpSpPr>
          <p:nvPr/>
        </p:nvGrpSpPr>
        <p:grpSpPr bwMode="auto">
          <a:xfrm>
            <a:off x="3706813" y="428625"/>
            <a:ext cx="4603750" cy="954088"/>
            <a:chOff x="1159000" y="428604"/>
            <a:chExt cx="1881506" cy="95410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206"/>
              <a:ext cx="0" cy="261943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六、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的复查</a:t>
              </a:r>
            </a:p>
          </p:txBody>
        </p:sp>
      </p:grpSp>
      <p:grpSp>
        <p:nvGrpSpPr>
          <p:cNvPr id="134146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3415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第六节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4148" name="TextBox 1"/>
          <p:cNvSpPr txBox="1">
            <a:spLocks noChangeArrowheads="1"/>
          </p:cNvSpPr>
          <p:nvPr/>
        </p:nvSpPr>
        <p:spPr bwMode="auto">
          <a:xfrm>
            <a:off x="1522413" y="1736725"/>
            <a:ext cx="10288587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   2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、</a:t>
            </a:r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《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残疾人调查表</a:t>
            </a:r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》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与调查底册残疾人姓名是否一致。</a:t>
            </a:r>
          </a:p>
          <a:p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   3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、残疾人证号或者身份证号填写的是否准确。</a:t>
            </a:r>
          </a:p>
          <a:p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   4</a:t>
            </a:r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、调查项目是否有漏填、错填。</a:t>
            </a: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复查内容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193" name="组合 46"/>
          <p:cNvGrpSpPr>
            <a:grpSpLocks/>
          </p:cNvGrpSpPr>
          <p:nvPr/>
        </p:nvGrpSpPr>
        <p:grpSpPr bwMode="auto">
          <a:xfrm>
            <a:off x="3706813" y="428625"/>
            <a:ext cx="4603750" cy="954088"/>
            <a:chOff x="1159000" y="428604"/>
            <a:chExt cx="1881506" cy="95410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206"/>
              <a:ext cx="0" cy="261943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六、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的复查</a:t>
              </a:r>
            </a:p>
          </p:txBody>
        </p:sp>
      </p:grpSp>
      <p:grpSp>
        <p:nvGrpSpPr>
          <p:cNvPr id="136194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3619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第六节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2413" y="1736725"/>
            <a:ext cx="10288587" cy="337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ts val="6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48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５、</a:t>
            </a:r>
            <a:r>
              <a:rPr lang="en-US" sz="48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48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残疾人</a:t>
            </a:r>
            <a:r>
              <a:rPr lang="zh-CN" altLang="en-US" sz="48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调查</a:t>
            </a:r>
            <a:r>
              <a:rPr lang="zh-CN" altLang="en-US" sz="48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表</a:t>
            </a:r>
            <a:r>
              <a:rPr lang="en-US" sz="48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48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中每个项目的填写是否符合指标解释，各项目之间</a:t>
            </a:r>
            <a:r>
              <a:rPr lang="zh-CN" altLang="en-US" sz="4800" b="1" dirty="0">
                <a:solidFill>
                  <a:srgbClr val="BA0003"/>
                </a:solidFill>
                <a:latin typeface="宋体" pitchFamily="2" charset="-122"/>
                <a:ea typeface="宋体" pitchFamily="2" charset="-122"/>
              </a:rPr>
              <a:t>逻辑关系是否合理</a:t>
            </a:r>
            <a:r>
              <a:rPr lang="zh-CN" altLang="en-US" sz="48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等。</a:t>
            </a:r>
          </a:p>
          <a:p>
            <a:pPr fontAlgn="auto">
              <a:lnSpc>
                <a:spcPts val="6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48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有提示和跳问</a:t>
            </a:r>
            <a:r>
              <a:rPr lang="zh-CN" altLang="en-US" sz="4800" b="1" dirty="0">
                <a:solidFill>
                  <a:srgbClr val="BA0003"/>
                </a:solidFill>
                <a:latin typeface="宋体" pitchFamily="2" charset="-122"/>
                <a:ea typeface="宋体" pitchFamily="2" charset="-122"/>
              </a:rPr>
              <a:t>的项目</a:t>
            </a:r>
            <a:r>
              <a:rPr lang="zh-CN" altLang="en-US" sz="48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要重点检查。</a:t>
            </a: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复查内容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241" name="组合 46"/>
          <p:cNvGrpSpPr>
            <a:grpSpLocks/>
          </p:cNvGrpSpPr>
          <p:nvPr/>
        </p:nvGrpSpPr>
        <p:grpSpPr bwMode="auto">
          <a:xfrm>
            <a:off x="3706813" y="428625"/>
            <a:ext cx="4603750" cy="954088"/>
            <a:chOff x="1159000" y="428604"/>
            <a:chExt cx="1881506" cy="95410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206"/>
              <a:ext cx="0" cy="261943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六、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的复查</a:t>
              </a:r>
            </a:p>
          </p:txBody>
        </p:sp>
      </p:grpSp>
      <p:grpSp>
        <p:nvGrpSpPr>
          <p:cNvPr id="138242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3824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第六节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244" name="TextBox 1"/>
          <p:cNvSpPr txBox="1">
            <a:spLocks noChangeArrowheads="1"/>
          </p:cNvSpPr>
          <p:nvPr/>
        </p:nvSpPr>
        <p:spPr bwMode="auto">
          <a:xfrm>
            <a:off x="1522413" y="1736725"/>
            <a:ext cx="10288587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6600"/>
              </a:lnSpc>
            </a:pPr>
            <a:r>
              <a:rPr lang="en-US" altLang="zh-CN" sz="4800" b="1">
                <a:solidFill>
                  <a:srgbClr val="005856"/>
                </a:solidFill>
                <a:latin typeface="宋体" charset="-122"/>
              </a:rPr>
              <a:t>  </a:t>
            </a:r>
            <a:r>
              <a:rPr lang="en-US" altLang="zh-CN" sz="4400" b="1">
                <a:solidFill>
                  <a:srgbClr val="005856"/>
                </a:solidFill>
                <a:latin typeface="宋体" charset="-122"/>
              </a:rPr>
              <a:t>6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、</a:t>
            </a:r>
            <a:r>
              <a:rPr lang="en-US" altLang="zh-CN" sz="4400" b="1">
                <a:solidFill>
                  <a:srgbClr val="005856"/>
                </a:solidFill>
                <a:latin typeface="宋体" charset="-122"/>
              </a:rPr>
              <a:t>《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社区调查表》的复查。与《残疾人调查表》的复查方式一样，重点要注意</a:t>
            </a:r>
            <a:r>
              <a:rPr lang="en-US" altLang="zh-CN" sz="4400" b="1">
                <a:solidFill>
                  <a:srgbClr val="005856"/>
                </a:solidFill>
                <a:latin typeface="宋体" charset="-122"/>
              </a:rPr>
              <a:t>S1-S6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项目中的跳转问题。表头的地址栏和表尾签字栏是否都填写完整。</a:t>
            </a: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复查内容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289" name="组合 46"/>
          <p:cNvGrpSpPr>
            <a:grpSpLocks/>
          </p:cNvGrpSpPr>
          <p:nvPr/>
        </p:nvGrpSpPr>
        <p:grpSpPr bwMode="auto">
          <a:xfrm>
            <a:off x="3706813" y="428625"/>
            <a:ext cx="4603750" cy="954088"/>
            <a:chOff x="1159000" y="428604"/>
            <a:chExt cx="1881506" cy="95410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206"/>
              <a:ext cx="0" cy="261943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六、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的复查</a:t>
              </a:r>
            </a:p>
          </p:txBody>
        </p:sp>
      </p:grpSp>
      <p:grpSp>
        <p:nvGrpSpPr>
          <p:cNvPr id="140290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40295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第六节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292" name="TextBox 1"/>
          <p:cNvSpPr txBox="1">
            <a:spLocks noChangeArrowheads="1"/>
          </p:cNvSpPr>
          <p:nvPr/>
        </p:nvSpPr>
        <p:spPr bwMode="auto">
          <a:xfrm>
            <a:off x="1522413" y="2243138"/>
            <a:ext cx="10288587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005856"/>
                </a:solidFill>
                <a:latin typeface="宋体" charset="-122"/>
              </a:rPr>
              <a:t>复查的方法有三种：</a:t>
            </a:r>
            <a:endParaRPr lang="en-US" sz="5400" b="1">
              <a:solidFill>
                <a:srgbClr val="005856"/>
              </a:solidFill>
              <a:latin typeface="宋体" charset="-122"/>
            </a:endParaRPr>
          </a:p>
          <a:p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   </a:t>
            </a:r>
            <a:endParaRPr lang="en-US" sz="4800" b="1">
              <a:solidFill>
                <a:srgbClr val="005856"/>
              </a:solidFill>
              <a:latin typeface="宋体" charset="-122"/>
            </a:endParaRPr>
          </a:p>
          <a:p>
            <a:pPr algn="ctr"/>
            <a:r>
              <a:rPr lang="zh-CN" altLang="en-US" sz="4800" b="1">
                <a:solidFill>
                  <a:srgbClr val="FF0000"/>
                </a:solidFill>
                <a:latin typeface="宋体" charset="-122"/>
              </a:rPr>
              <a:t>自查  →   互查  →  议查</a:t>
            </a: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复查的方法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337" name="组合 46"/>
          <p:cNvGrpSpPr>
            <a:grpSpLocks/>
          </p:cNvGrpSpPr>
          <p:nvPr/>
        </p:nvGrpSpPr>
        <p:grpSpPr bwMode="auto">
          <a:xfrm>
            <a:off x="3706813" y="428625"/>
            <a:ext cx="4603750" cy="954088"/>
            <a:chOff x="1159000" y="428604"/>
            <a:chExt cx="1881506" cy="95410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206"/>
              <a:ext cx="0" cy="261943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六、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的复查</a:t>
              </a:r>
            </a:p>
          </p:txBody>
        </p:sp>
      </p:grpSp>
      <p:grpSp>
        <p:nvGrpSpPr>
          <p:cNvPr id="142338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4234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第六节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340" name="TextBox 1"/>
          <p:cNvSpPr txBox="1">
            <a:spLocks noChangeArrowheads="1"/>
          </p:cNvSpPr>
          <p:nvPr/>
        </p:nvSpPr>
        <p:spPr bwMode="auto">
          <a:xfrm>
            <a:off x="1522413" y="1500188"/>
            <a:ext cx="10288587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rgbClr val="FF0000"/>
                </a:solidFill>
                <a:latin typeface="宋体" charset="-122"/>
              </a:rPr>
              <a:t>自查</a:t>
            </a:r>
            <a:endParaRPr lang="en-US" sz="4400" b="1">
              <a:solidFill>
                <a:srgbClr val="FF0000"/>
              </a:solidFill>
              <a:latin typeface="宋体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    自查与入户调查登记工作同步进行，调查员每天都要将当天调查登记的</a:t>
            </a:r>
            <a:r>
              <a:rPr lang="en-US" altLang="zh-CN" sz="4400" b="1">
                <a:solidFill>
                  <a:srgbClr val="005856"/>
                </a:solidFill>
                <a:latin typeface="宋体" charset="-122"/>
              </a:rPr>
              <a:t>《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残疾人调查表</a:t>
            </a:r>
            <a:r>
              <a:rPr lang="en-US" altLang="zh-CN" sz="4400" b="1">
                <a:solidFill>
                  <a:srgbClr val="005856"/>
                </a:solidFill>
                <a:latin typeface="宋体" charset="-122"/>
              </a:rPr>
              <a:t>》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，按照</a:t>
            </a:r>
            <a:r>
              <a:rPr lang="en-US" altLang="zh-CN" sz="4400" b="1">
                <a:solidFill>
                  <a:srgbClr val="005856"/>
                </a:solidFill>
                <a:latin typeface="宋体" charset="-122"/>
              </a:rPr>
              <a:t>《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残疾人调查表</a:t>
            </a:r>
            <a:r>
              <a:rPr lang="en-US" altLang="zh-CN" sz="4400" b="1">
                <a:solidFill>
                  <a:srgbClr val="005856"/>
                </a:solidFill>
                <a:latin typeface="宋体" charset="-122"/>
              </a:rPr>
              <a:t>》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填写要求，逐人逐项地审核，特别要按照逻辑关系进行检查。发现疑问及时核实，对错误予以更正。</a:t>
            </a:r>
          </a:p>
        </p:txBody>
      </p:sp>
      <p:sp>
        <p:nvSpPr>
          <p:cNvPr id="12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复查的方法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44"/>
          <p:cNvSpPr txBox="1">
            <a:spLocks noChangeArrowheads="1"/>
          </p:cNvSpPr>
          <p:nvPr/>
        </p:nvSpPr>
        <p:spPr bwMode="auto">
          <a:xfrm>
            <a:off x="1882775" y="1357313"/>
            <a:ext cx="9685338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4800" b="1">
                <a:solidFill>
                  <a:srgbClr val="006666"/>
                </a:solidFill>
                <a:latin typeface="宋体" charset="-122"/>
              </a:rPr>
              <a:t>    </a:t>
            </a:r>
            <a:endParaRPr lang="en-US" altLang="zh-CN" sz="4800" b="1">
              <a:solidFill>
                <a:srgbClr val="006666"/>
              </a:solidFill>
              <a:latin typeface="宋体" charset="-122"/>
            </a:endParaRPr>
          </a:p>
          <a:p>
            <a:endParaRPr lang="en-US" altLang="zh-CN" sz="4800" b="1">
              <a:solidFill>
                <a:srgbClr val="006666"/>
              </a:solidFill>
              <a:latin typeface="宋体" charset="-122"/>
            </a:endParaRPr>
          </a:p>
          <a:p>
            <a:r>
              <a:rPr lang="en-US" altLang="zh-CN" sz="4800" b="1">
                <a:solidFill>
                  <a:srgbClr val="006666"/>
                </a:solidFill>
                <a:latin typeface="宋体" charset="-122"/>
              </a:rPr>
              <a:t>    </a:t>
            </a:r>
            <a:r>
              <a:rPr lang="zh-CN" altLang="en-US" sz="4800" b="1">
                <a:solidFill>
                  <a:srgbClr val="006666"/>
                </a:solidFill>
                <a:latin typeface="宋体" charset="-122"/>
              </a:rPr>
              <a:t>调查登记、复查和录入工作从</a:t>
            </a:r>
            <a:r>
              <a:rPr lang="en-US" altLang="zh-CN" sz="4800" b="1">
                <a:solidFill>
                  <a:srgbClr val="006666"/>
                </a:solidFill>
                <a:latin typeface="宋体" charset="-122"/>
              </a:rPr>
              <a:t>2015</a:t>
            </a:r>
            <a:r>
              <a:rPr lang="zh-CN" altLang="en-US" sz="4800" b="1">
                <a:solidFill>
                  <a:srgbClr val="006666"/>
                </a:solidFill>
                <a:latin typeface="宋体" charset="-122"/>
              </a:rPr>
              <a:t>年</a:t>
            </a:r>
            <a:r>
              <a:rPr lang="en-US" altLang="zh-CN" sz="4800" b="1">
                <a:solidFill>
                  <a:srgbClr val="006666"/>
                </a:solidFill>
                <a:latin typeface="宋体" charset="-122"/>
              </a:rPr>
              <a:t>1</a:t>
            </a:r>
            <a:r>
              <a:rPr lang="zh-CN" altLang="en-US" sz="4800" b="1">
                <a:solidFill>
                  <a:srgbClr val="006666"/>
                </a:solidFill>
                <a:latin typeface="宋体" charset="-122"/>
              </a:rPr>
              <a:t>月</a:t>
            </a:r>
            <a:r>
              <a:rPr lang="en-US" altLang="zh-CN" sz="4800" b="1">
                <a:solidFill>
                  <a:srgbClr val="006666"/>
                </a:solidFill>
                <a:latin typeface="宋体" charset="-122"/>
              </a:rPr>
              <a:t>1</a:t>
            </a:r>
            <a:r>
              <a:rPr lang="zh-CN" altLang="en-US" sz="4800" b="1">
                <a:solidFill>
                  <a:srgbClr val="006666"/>
                </a:solidFill>
                <a:latin typeface="宋体" charset="-122"/>
              </a:rPr>
              <a:t>日开始到</a:t>
            </a:r>
            <a:r>
              <a:rPr lang="en-US" altLang="zh-CN" sz="4800" b="1">
                <a:solidFill>
                  <a:srgbClr val="FF0000"/>
                </a:solidFill>
                <a:latin typeface="宋体" charset="-122"/>
              </a:rPr>
              <a:t>3</a:t>
            </a:r>
            <a:r>
              <a:rPr lang="zh-CN" altLang="en-US" sz="4800" b="1">
                <a:solidFill>
                  <a:srgbClr val="FF0000"/>
                </a:solidFill>
                <a:latin typeface="宋体" charset="-122"/>
              </a:rPr>
              <a:t>月</a:t>
            </a:r>
            <a:r>
              <a:rPr lang="en-US" altLang="zh-CN" sz="4800" b="1">
                <a:solidFill>
                  <a:srgbClr val="FF0000"/>
                </a:solidFill>
                <a:latin typeface="宋体" charset="-122"/>
              </a:rPr>
              <a:t>15</a:t>
            </a:r>
            <a:r>
              <a:rPr lang="zh-CN" altLang="en-US" sz="4800" b="1">
                <a:solidFill>
                  <a:srgbClr val="FF0000"/>
                </a:solidFill>
                <a:latin typeface="宋体" charset="-122"/>
              </a:rPr>
              <a:t>日</a:t>
            </a:r>
            <a:r>
              <a:rPr lang="zh-CN" altLang="en-US" sz="4800" b="1">
                <a:solidFill>
                  <a:srgbClr val="006666"/>
                </a:solidFill>
                <a:latin typeface="宋体" charset="-122"/>
              </a:rPr>
              <a:t>结束。</a:t>
            </a:r>
            <a:endParaRPr lang="en-US" sz="4800" b="1">
              <a:solidFill>
                <a:srgbClr val="BA0003"/>
              </a:solidFill>
              <a:latin typeface="宋体" charset="-122"/>
            </a:endParaRPr>
          </a:p>
          <a:p>
            <a:r>
              <a:rPr lang="zh-CN" altLang="en-US" sz="4800" b="1">
                <a:solidFill>
                  <a:srgbClr val="005856"/>
                </a:solidFill>
                <a:latin typeface="宋体" charset="-122"/>
              </a:rPr>
              <a:t>  </a:t>
            </a:r>
            <a:endParaRPr lang="zh-CN" altLang="en-US" sz="4400" b="1">
              <a:solidFill>
                <a:srgbClr val="006666"/>
              </a:solidFill>
              <a:latin typeface="宋体" charset="-122"/>
            </a:endParaRPr>
          </a:p>
        </p:txBody>
      </p:sp>
      <p:grpSp>
        <p:nvGrpSpPr>
          <p:cNvPr id="28674" name="组合 46"/>
          <p:cNvGrpSpPr>
            <a:grpSpLocks/>
          </p:cNvGrpSpPr>
          <p:nvPr/>
        </p:nvGrpSpPr>
        <p:grpSpPr bwMode="auto">
          <a:xfrm>
            <a:off x="3635375" y="428625"/>
            <a:ext cx="5484813" cy="523875"/>
            <a:chOff x="1159000" y="407841"/>
            <a:chExt cx="3257295" cy="74921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439"/>
              <a:ext cx="0" cy="261089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31621" y="407841"/>
              <a:ext cx="2984674" cy="74921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一、调查对象、内容和时间</a:t>
              </a:r>
            </a:p>
          </p:txBody>
        </p:sp>
      </p:grpSp>
      <p:grpSp>
        <p:nvGrpSpPr>
          <p:cNvPr id="28675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867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第一节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调查时间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385" name="组合 46"/>
          <p:cNvGrpSpPr>
            <a:grpSpLocks/>
          </p:cNvGrpSpPr>
          <p:nvPr/>
        </p:nvGrpSpPr>
        <p:grpSpPr bwMode="auto">
          <a:xfrm>
            <a:off x="3706813" y="428625"/>
            <a:ext cx="4603750" cy="954088"/>
            <a:chOff x="1159000" y="428604"/>
            <a:chExt cx="1881506" cy="95410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206"/>
              <a:ext cx="0" cy="261943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六、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的复查</a:t>
              </a:r>
            </a:p>
          </p:txBody>
        </p:sp>
      </p:grpSp>
      <p:grpSp>
        <p:nvGrpSpPr>
          <p:cNvPr id="144386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4439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第六节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388" name="TextBox 1"/>
          <p:cNvSpPr txBox="1">
            <a:spLocks noChangeArrowheads="1"/>
          </p:cNvSpPr>
          <p:nvPr/>
        </p:nvSpPr>
        <p:spPr bwMode="auto">
          <a:xfrm>
            <a:off x="1522413" y="1500188"/>
            <a:ext cx="10288587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宋体" charset="-122"/>
              </a:rPr>
              <a:t>互查</a:t>
            </a:r>
            <a:endParaRPr lang="en-US" sz="4400" b="1">
              <a:solidFill>
                <a:srgbClr val="FF0000"/>
              </a:solidFill>
              <a:latin typeface="宋体" charset="-122"/>
            </a:endParaRPr>
          </a:p>
          <a:p>
            <a:pPr>
              <a:lnSpc>
                <a:spcPts val="5000"/>
              </a:lnSpc>
            </a:pPr>
            <a:r>
              <a:rPr lang="en-US" sz="4400" b="1">
                <a:solidFill>
                  <a:srgbClr val="005856"/>
                </a:solidFill>
                <a:latin typeface="宋体" charset="-122"/>
              </a:rPr>
              <a:t>    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调查员在全部入户调查登记和自查完毕后，调查小组组长组织调查员将每人调查登记的</a:t>
            </a:r>
            <a:r>
              <a:rPr lang="en-US" altLang="zh-CN" sz="4400" b="1">
                <a:solidFill>
                  <a:srgbClr val="005856"/>
                </a:solidFill>
                <a:latin typeface="宋体" charset="-122"/>
              </a:rPr>
              <a:t>《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残疾人调查表</a:t>
            </a:r>
            <a:r>
              <a:rPr lang="en-US" altLang="zh-CN" sz="4400" b="1">
                <a:solidFill>
                  <a:srgbClr val="005856"/>
                </a:solidFill>
                <a:latin typeface="宋体" charset="-122"/>
              </a:rPr>
              <a:t>》</a:t>
            </a:r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互相交换检查。互查中发现的疑问或差错，经核实后予以更正。</a:t>
            </a:r>
          </a:p>
        </p:txBody>
      </p:sp>
      <p:sp>
        <p:nvSpPr>
          <p:cNvPr id="12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复查的方法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433" name="组合 46"/>
          <p:cNvGrpSpPr>
            <a:grpSpLocks/>
          </p:cNvGrpSpPr>
          <p:nvPr/>
        </p:nvGrpSpPr>
        <p:grpSpPr bwMode="auto">
          <a:xfrm>
            <a:off x="3706813" y="428625"/>
            <a:ext cx="4603750" cy="954088"/>
            <a:chOff x="1159000" y="428604"/>
            <a:chExt cx="1881506" cy="95410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206"/>
              <a:ext cx="0" cy="261943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六、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的复查</a:t>
              </a:r>
            </a:p>
          </p:txBody>
        </p:sp>
      </p:grpSp>
      <p:grpSp>
        <p:nvGrpSpPr>
          <p:cNvPr id="146434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4643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第六节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6436" name="TextBox 1"/>
          <p:cNvSpPr txBox="1">
            <a:spLocks noChangeArrowheads="1"/>
          </p:cNvSpPr>
          <p:nvPr/>
        </p:nvSpPr>
        <p:spPr bwMode="auto">
          <a:xfrm>
            <a:off x="1522413" y="1500188"/>
            <a:ext cx="10288587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宋体" charset="-122"/>
              </a:rPr>
              <a:t>议查</a:t>
            </a:r>
          </a:p>
          <a:p>
            <a:r>
              <a:rPr lang="zh-CN" altLang="en-US" sz="4400" b="1">
                <a:solidFill>
                  <a:srgbClr val="005856"/>
                </a:solidFill>
                <a:latin typeface="宋体" charset="-122"/>
              </a:rPr>
              <a:t>    对调查中找不到的调查对象，由调查小组组长召集本社区（村）干部和熟悉情况的居民进行座谈，请他们回忆，提供线索，尽量提高登记率。</a:t>
            </a:r>
          </a:p>
        </p:txBody>
      </p:sp>
      <p:sp>
        <p:nvSpPr>
          <p:cNvPr id="12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复查的方法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481" name="组合 46"/>
          <p:cNvGrpSpPr>
            <a:grpSpLocks/>
          </p:cNvGrpSpPr>
          <p:nvPr/>
        </p:nvGrpSpPr>
        <p:grpSpPr bwMode="auto">
          <a:xfrm>
            <a:off x="3706813" y="428625"/>
            <a:ext cx="4603750" cy="954088"/>
            <a:chOff x="1159000" y="428604"/>
            <a:chExt cx="1881506" cy="95410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206"/>
              <a:ext cx="0" cy="261943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六、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的复查</a:t>
              </a:r>
            </a:p>
          </p:txBody>
        </p:sp>
      </p:grpSp>
      <p:grpSp>
        <p:nvGrpSpPr>
          <p:cNvPr id="148482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4848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第六节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2413" y="1500188"/>
            <a:ext cx="10288587" cy="3913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44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残疾人调查表封面</a:t>
            </a:r>
            <a:r>
              <a:rPr lang="en-US" sz="44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44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汇总</a:t>
            </a:r>
            <a:endParaRPr lang="en-US" altLang="zh-CN" sz="4400" b="1" dirty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rgbClr val="006666"/>
              </a:solidFill>
              <a:latin typeface="华文中宋" pitchFamily="2" charset="-122"/>
              <a:ea typeface="华文中宋" pitchFamily="2" charset="-122"/>
            </a:endParaRPr>
          </a:p>
          <a:p>
            <a:pPr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5">
                    <a:lumMod val="75000"/>
                  </a:schemeClr>
                </a:solidFill>
                <a:latin typeface="仿宋" pitchFamily="1" charset="-122"/>
                <a:ea typeface="仿宋" pitchFamily="1" charset="-122"/>
              </a:rPr>
              <a:t>     </a:t>
            </a:r>
            <a:r>
              <a:rPr lang="zh-CN" alt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在对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残疾人调查表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和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调查底册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复查无误后，调查小组组长负责组织对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残疾人调查表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整理汇总，填写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残疾人调查表封面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44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并签字。</a:t>
            </a: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残疾人调查表封面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529" name="组合 46"/>
          <p:cNvGrpSpPr>
            <a:grpSpLocks/>
          </p:cNvGrpSpPr>
          <p:nvPr/>
        </p:nvGrpSpPr>
        <p:grpSpPr bwMode="auto">
          <a:xfrm>
            <a:off x="3706813" y="428625"/>
            <a:ext cx="3960812" cy="461963"/>
            <a:chOff x="1159000" y="428604"/>
            <a:chExt cx="1881506" cy="461665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138"/>
              <a:ext cx="0" cy="261769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00639" y="428604"/>
              <a:ext cx="1839867" cy="461665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六、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调查表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的复查</a:t>
              </a:r>
            </a:p>
          </p:txBody>
        </p:sp>
      </p:grpSp>
      <p:grpSp>
        <p:nvGrpSpPr>
          <p:cNvPr id="150530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50536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第六节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19300" y="1827213"/>
            <a:ext cx="3571875" cy="3402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注意表头地址栏应与</a:t>
            </a:r>
            <a:r>
              <a:rPr lang="en-US" altLang="zh-CN" sz="36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调查底册</a:t>
            </a:r>
            <a:r>
              <a:rPr lang="en-US" altLang="zh-CN" sz="36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36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残疾人调查表</a:t>
            </a:r>
            <a:r>
              <a:rPr lang="en-US" altLang="zh-CN" sz="36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36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社区调查表</a:t>
            </a:r>
            <a:r>
              <a:rPr lang="en-US" altLang="zh-CN" sz="36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 dirty="0">
                <a:solidFill>
                  <a:schemeClr val="accent5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一致。</a:t>
            </a: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残疾人调查表封面</a:t>
            </a:r>
            <a:r>
              <a:rPr lang="en-US" altLang="zh-CN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0534" name="Picture 5" descr="QQ截图201411030301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96138" y="0"/>
            <a:ext cx="4972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577" name="组合 46"/>
          <p:cNvGrpSpPr>
            <a:grpSpLocks/>
          </p:cNvGrpSpPr>
          <p:nvPr/>
        </p:nvGrpSpPr>
        <p:grpSpPr bwMode="auto">
          <a:xfrm>
            <a:off x="3706813" y="428625"/>
            <a:ext cx="4603750" cy="954088"/>
            <a:chOff x="1159000" y="428604"/>
            <a:chExt cx="1881506" cy="95410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206"/>
              <a:ext cx="0" cy="261943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461392" y="428604"/>
              <a:ext cx="1579114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六、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调查表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的复查</a:t>
              </a:r>
            </a:p>
          </p:txBody>
        </p:sp>
      </p:grpSp>
      <p:grpSp>
        <p:nvGrpSpPr>
          <p:cNvPr id="152578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5258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第六节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2413" y="1341438"/>
            <a:ext cx="10288587" cy="6908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eaLnBrk="0" fontAlgn="auto" hangingPunct="0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006666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1、</a:t>
            </a:r>
            <a:r>
              <a:rPr lang="zh-CN" alt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本单位调查底册共有多少人</a:t>
            </a:r>
            <a:r>
              <a:rPr lang="en-US" altLang="zh-CN" sz="4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=</a:t>
            </a:r>
            <a:r>
              <a:rPr lang="zh-CN" alt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已完成调查人数</a:t>
            </a:r>
            <a:r>
              <a:rPr lang="en-US" altLang="zh-CN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未完成调查人数。</a:t>
            </a:r>
            <a:endParaRPr lang="en-US" altLang="zh-CN" sz="4200" b="1" dirty="0">
              <a:solidFill>
                <a:srgbClr val="005856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 eaLnBrk="0" fontAlgn="auto" hangingPunct="0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   2</a:t>
            </a:r>
            <a:r>
              <a:rPr lang="zh-CN" alt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、已完成人数</a:t>
            </a:r>
            <a:r>
              <a:rPr lang="en-US" sz="4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=</a:t>
            </a:r>
            <a:r>
              <a:rPr lang="zh-CN" alt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入户调查人数</a:t>
            </a:r>
            <a:r>
              <a:rPr 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电话调查人数。</a:t>
            </a:r>
            <a:endParaRPr lang="en-US" altLang="zh-CN" sz="4200" b="1" dirty="0">
              <a:solidFill>
                <a:srgbClr val="005856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 eaLnBrk="0" fontAlgn="auto" hangingPunct="0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   3</a:t>
            </a:r>
            <a:r>
              <a:rPr lang="zh-CN" alt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、未完成人数</a:t>
            </a:r>
            <a:r>
              <a:rPr lang="en-US" sz="4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=</a:t>
            </a:r>
            <a:r>
              <a:rPr lang="zh-CN" alt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（查无此人</a:t>
            </a:r>
            <a:r>
              <a:rPr 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已搬迁</a:t>
            </a:r>
            <a:r>
              <a:rPr 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空挂户</a:t>
            </a:r>
            <a:r>
              <a:rPr 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外出</a:t>
            </a:r>
            <a:r>
              <a:rPr 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sz="4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死亡）人数之和。</a:t>
            </a:r>
            <a:endParaRPr lang="en-US" altLang="zh-CN" sz="4200" b="1" dirty="0">
              <a:solidFill>
                <a:srgbClr val="005856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 eaLnBrk="0" fontAlgn="auto" hangingPunct="0">
              <a:lnSpc>
                <a:spcPts val="6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200" dirty="0">
              <a:solidFill>
                <a:srgbClr val="005856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b="1" dirty="0">
              <a:solidFill>
                <a:schemeClr val="accent5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>
                <a:solidFill>
                  <a:srgbClr val="006666"/>
                </a:solidFill>
                <a:latin typeface="宋体" pitchFamily="2" charset="-122"/>
                <a:ea typeface="宋体" pitchFamily="2" charset="-122"/>
              </a:rPr>
              <a:t>    </a:t>
            </a:r>
            <a:endParaRPr lang="zh-CN" altLang="en-US" sz="4400" dirty="0">
              <a:solidFill>
                <a:srgbClr val="BA0003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39989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调查表封面汇总注意事项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ChangeArrowheads="1"/>
          </p:cNvSpPr>
          <p:nvPr/>
        </p:nvSpPr>
        <p:spPr bwMode="gray">
          <a:xfrm>
            <a:off x="0" y="2216150"/>
            <a:ext cx="12190413" cy="2222500"/>
          </a:xfrm>
          <a:prstGeom prst="rect">
            <a:avLst/>
          </a:prstGeom>
          <a:solidFill>
            <a:srgbClr val="36B2E6"/>
          </a:solidFill>
          <a:ln w="9525">
            <a:noFill/>
            <a:miter lim="800000"/>
            <a:headEnd/>
            <a:tailEnd/>
          </a:ln>
        </p:spPr>
        <p:txBody>
          <a:bodyPr wrap="none" lIns="91417" tIns="45708" rIns="91417" bIns="45708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  <a:ea typeface="+mn-ea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618038" y="2865438"/>
            <a:ext cx="3646487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7" tIns="45708" rIns="91417" bIns="45708">
            <a:spAutoFit/>
          </a:bodyPr>
          <a:lstStyle/>
          <a:p>
            <a:r>
              <a:rPr lang="zh-CN" altLang="en-US" sz="5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谢谢观看！</a:t>
            </a:r>
          </a:p>
        </p:txBody>
      </p:sp>
      <p:grpSp>
        <p:nvGrpSpPr>
          <p:cNvPr id="154627" name="组合 14"/>
          <p:cNvGrpSpPr>
            <a:grpSpLocks/>
          </p:cNvGrpSpPr>
          <p:nvPr/>
        </p:nvGrpSpPr>
        <p:grpSpPr bwMode="auto">
          <a:xfrm>
            <a:off x="261938" y="404813"/>
            <a:ext cx="3592512" cy="576262"/>
            <a:chOff x="54856" y="404664"/>
            <a:chExt cx="3592078" cy="576064"/>
          </a:xfrm>
        </p:grpSpPr>
        <p:sp>
          <p:nvSpPr>
            <p:cNvPr id="16" name="TextBox 15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rgbClr val="36B2E6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15462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51225" y="2857500"/>
            <a:ext cx="6859588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bg2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二、  入户调查登记</a:t>
            </a:r>
          </a:p>
        </p:txBody>
      </p:sp>
      <p:sp>
        <p:nvSpPr>
          <p:cNvPr id="3" name="矩形 2"/>
          <p:cNvSpPr/>
          <p:nvPr/>
        </p:nvSpPr>
        <p:spPr>
          <a:xfrm>
            <a:off x="4808538" y="3714750"/>
            <a:ext cx="4537075" cy="22225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9699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6" name="TextBox 5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970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组合 46"/>
          <p:cNvGrpSpPr>
            <a:grpSpLocks/>
          </p:cNvGrpSpPr>
          <p:nvPr/>
        </p:nvGrpSpPr>
        <p:grpSpPr bwMode="auto">
          <a:xfrm>
            <a:off x="3635375" y="476250"/>
            <a:ext cx="3746500" cy="523875"/>
            <a:chOff x="1159000" y="476672"/>
            <a:chExt cx="3745194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580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713757" y="476672"/>
              <a:ext cx="31904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二、入户调查登记</a:t>
              </a:r>
            </a:p>
          </p:txBody>
        </p:sp>
      </p:grpSp>
      <p:grpSp>
        <p:nvGrpSpPr>
          <p:cNvPr id="30722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072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6" name="矩形 55"/>
          <p:cNvSpPr/>
          <p:nvPr/>
        </p:nvSpPr>
        <p:spPr>
          <a:xfrm>
            <a:off x="1630363" y="6165850"/>
            <a:ext cx="792162" cy="35877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6B2E6"/>
                </a:solidFill>
                <a:latin typeface="微软雅黑" pitchFamily="34" charset="-122"/>
                <a:ea typeface="微软雅黑" pitchFamily="34" charset="-122"/>
              </a:rPr>
              <a:t>第二节</a:t>
            </a:r>
            <a:endParaRPr lang="en-US" sz="1400" dirty="0">
              <a:solidFill>
                <a:srgbClr val="36B2E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登记流程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58925" y="1785938"/>
            <a:ext cx="3892550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</a:rPr>
              <a:t>◆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调查登记流程</a:t>
            </a:r>
            <a:endParaRPr lang="en-US" sz="4000" b="1" dirty="0">
              <a:solidFill>
                <a:schemeClr val="accent5">
                  <a:lumMod val="50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dirty="0">
              <a:solidFill>
                <a:srgbClr val="005856"/>
              </a:solidFill>
              <a:latin typeface="宋体" pitchFamily="2" charset="-122"/>
              <a:ea typeface="宋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36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接收底册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 入户前准备工作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 入户登记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 复查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005856"/>
                </a:solidFill>
                <a:latin typeface="宋体" pitchFamily="2" charset="-122"/>
                <a:ea typeface="宋体" pitchFamily="2" charset="-122"/>
              </a:rPr>
              <a:t> 汇总及整理上报</a:t>
            </a:r>
          </a:p>
        </p:txBody>
      </p:sp>
      <p:pic>
        <p:nvPicPr>
          <p:cNvPr id="30726" name="Picture 7" descr="QQ截图201411072153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0588" y="0"/>
            <a:ext cx="4949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元素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1062</TotalTime>
  <Words>4349</Words>
  <Application>Microsoft Office PowerPoint</Application>
  <PresentationFormat>自定义</PresentationFormat>
  <Paragraphs>623</Paragraphs>
  <Slides>75</Slides>
  <Notes>56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7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760</cp:lastModifiedBy>
  <cp:revision>168</cp:revision>
  <dcterms:created xsi:type="dcterms:W3CDTF">2012-09-28T06:21:52Z</dcterms:created>
  <dcterms:modified xsi:type="dcterms:W3CDTF">2014-11-24T03:03:27Z</dcterms:modified>
</cp:coreProperties>
</file>